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0" r:id="rId3"/>
    <p:sldId id="259" r:id="rId4"/>
    <p:sldId id="261" r:id="rId5"/>
    <p:sldId id="275" r:id="rId6"/>
    <p:sldId id="281" r:id="rId7"/>
    <p:sldId id="276" r:id="rId8"/>
    <p:sldId id="264" r:id="rId9"/>
    <p:sldId id="265" r:id="rId10"/>
    <p:sldId id="266" r:id="rId11"/>
    <p:sldId id="267" r:id="rId12"/>
    <p:sldId id="268" r:id="rId13"/>
    <p:sldId id="282" r:id="rId14"/>
    <p:sldId id="269" r:id="rId15"/>
    <p:sldId id="272" r:id="rId16"/>
    <p:sldId id="283" r:id="rId17"/>
    <p:sldId id="277" r:id="rId18"/>
    <p:sldId id="274" r:id="rId19"/>
    <p:sldId id="284" r:id="rId20"/>
    <p:sldId id="273"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8" userDrawn="1">
          <p15:clr>
            <a:srgbClr val="A4A3A4"/>
          </p15:clr>
        </p15:guide>
        <p15:guide id="2" pos="3840" userDrawn="1">
          <p15:clr>
            <a:srgbClr val="A4A3A4"/>
          </p15:clr>
        </p15:guide>
        <p15:guide id="3" pos="1512" userDrawn="1">
          <p15:clr>
            <a:srgbClr val="A4A3A4"/>
          </p15:clr>
        </p15:guide>
        <p15:guide id="4" pos="6144" userDrawn="1">
          <p15:clr>
            <a:srgbClr val="A4A3A4"/>
          </p15:clr>
        </p15:guide>
        <p15:guide id="5" pos="360" userDrawn="1">
          <p15:clr>
            <a:srgbClr val="A4A3A4"/>
          </p15:clr>
        </p15:guide>
        <p15:guide id="6" orient="horz" pos="1608" userDrawn="1">
          <p15:clr>
            <a:srgbClr val="A4A3A4"/>
          </p15:clr>
        </p15:guide>
        <p15:guide id="7" orient="horz" pos="3888" userDrawn="1">
          <p15:clr>
            <a:srgbClr val="A4A3A4"/>
          </p15:clr>
        </p15:guide>
        <p15:guide id="8" orient="horz" pos="3696" userDrawn="1">
          <p15:clr>
            <a:srgbClr val="A4A3A4"/>
          </p15:clr>
        </p15:guide>
        <p15:guide id="9" pos="7320" userDrawn="1">
          <p15:clr>
            <a:srgbClr val="A4A3A4"/>
          </p15:clr>
        </p15:guide>
        <p15:guide id="10" pos="5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Keith" initials="KK" lastIdx="5" clrIdx="0">
    <p:extLst>
      <p:ext uri="{19B8F6BF-5375-455C-9EA6-DF929625EA0E}">
        <p15:presenceInfo xmlns:p15="http://schemas.microsoft.com/office/powerpoint/2012/main" userId="775159a2bcd4ff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7930"/>
    <a:srgbClr val="78838B"/>
    <a:srgbClr val="E860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35"/>
    <p:restoredTop sz="65884" autoAdjust="0"/>
  </p:normalViewPr>
  <p:slideViewPr>
    <p:cSldViewPr snapToGrid="0" snapToObjects="1" showGuides="1">
      <p:cViewPr varScale="1">
        <p:scale>
          <a:sx n="80" d="100"/>
          <a:sy n="80" d="100"/>
        </p:scale>
        <p:origin x="1104" y="192"/>
      </p:cViewPr>
      <p:guideLst>
        <p:guide orient="horz" pos="2568"/>
        <p:guide pos="3840"/>
        <p:guide pos="1512"/>
        <p:guide pos="6144"/>
        <p:guide pos="360"/>
        <p:guide orient="horz" pos="1608"/>
        <p:guide orient="horz" pos="3888"/>
        <p:guide orient="horz" pos="3696"/>
        <p:guide pos="7320"/>
        <p:guide pos="57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1" d="100"/>
          <a:sy n="71" d="100"/>
        </p:scale>
        <p:origin x="35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592657187675509"/>
          <c:y val="0.21586813012009862"/>
          <c:w val="0.50275978821581546"/>
          <c:h val="0.72456577119036591"/>
        </c:manualLayout>
      </c:layout>
      <c:pieChart>
        <c:varyColors val="1"/>
        <c:ser>
          <c:idx val="0"/>
          <c:order val="0"/>
          <c:tx>
            <c:strRef>
              <c:f>Sheet1!$B$1</c:f>
              <c:strCache>
                <c:ptCount val="1"/>
                <c:pt idx="0">
                  <c:v>Y/N_T21</c:v>
                </c:pt>
              </c:strCache>
            </c:strRef>
          </c:tx>
          <c:spPr>
            <a:solidFill>
              <a:schemeClr val="accent1"/>
            </a:solidFill>
          </c:spPr>
          <c:dPt>
            <c:idx val="0"/>
            <c:bubble3D val="0"/>
            <c:spPr>
              <a:solidFill>
                <a:srgbClr val="00823B"/>
              </a:solidFill>
            </c:spPr>
            <c:extLst>
              <c:ext xmlns:c16="http://schemas.microsoft.com/office/drawing/2014/chart" uri="{C3380CC4-5D6E-409C-BE32-E72D297353CC}">
                <c16:uniqueId val="{00000001-8F5F-4227-A9A2-0FF5A2C58713}"/>
              </c:ext>
            </c:extLst>
          </c:dPt>
          <c:dPt>
            <c:idx val="1"/>
            <c:bubble3D val="0"/>
            <c:spPr>
              <a:solidFill>
                <a:srgbClr val="0070C0"/>
              </a:solidFill>
            </c:spPr>
            <c:extLst>
              <c:ext xmlns:c16="http://schemas.microsoft.com/office/drawing/2014/chart" uri="{C3380CC4-5D6E-409C-BE32-E72D297353CC}">
                <c16:uniqueId val="{00000003-8F5F-4227-A9A2-0FF5A2C58713}"/>
              </c:ext>
            </c:extLst>
          </c:dPt>
          <c:dPt>
            <c:idx val="2"/>
            <c:bubble3D val="0"/>
            <c:spPr>
              <a:solidFill>
                <a:srgbClr val="920000"/>
              </a:solidFill>
            </c:spPr>
            <c:extLst>
              <c:ext xmlns:c16="http://schemas.microsoft.com/office/drawing/2014/chart" uri="{C3380CC4-5D6E-409C-BE32-E72D297353CC}">
                <c16:uniqueId val="{00000005-8F5F-4227-A9A2-0FF5A2C58713}"/>
              </c:ext>
            </c:extLst>
          </c:dPt>
          <c:dLbls>
            <c:dLbl>
              <c:idx val="0"/>
              <c:layout>
                <c:manualLayout>
                  <c:x val="-0.57376621672290962"/>
                  <c:y val="-0.19487813152899294"/>
                </c:manualLayout>
              </c:layout>
              <c:tx>
                <c:rich>
                  <a:bodyPr/>
                  <a:lstStyle/>
                  <a:p>
                    <a:pPr>
                      <a:defRPr sz="2000" b="1">
                        <a:solidFill>
                          <a:srgbClr val="00823B"/>
                        </a:solidFill>
                        <a:latin typeface="Myriad Pro"/>
                      </a:defRPr>
                    </a:pPr>
                    <a:r>
                      <a:rPr lang="en-US" sz="1800" dirty="0">
                        <a:solidFill>
                          <a:srgbClr val="00823B"/>
                        </a:solidFill>
                      </a:rPr>
                      <a:t>Yes</a:t>
                    </a:r>
                    <a:r>
                      <a:rPr lang="en-US" sz="1800" dirty="0"/>
                      <a:t> 77.5%</a:t>
                    </a:r>
                    <a:endParaRPr lang="en-US" sz="2000" dirty="0"/>
                  </a:p>
                </c:rich>
              </c:tx>
              <c:numFmt formatCode="0.0%" sourceLinked="0"/>
              <c:sp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F5F-4227-A9A2-0FF5A2C58713}"/>
                </c:ext>
              </c:extLst>
            </c:dLbl>
            <c:dLbl>
              <c:idx val="1"/>
              <c:layout>
                <c:manualLayout>
                  <c:x val="-1.9390138732658418E-2"/>
                  <c:y val="4.9043907576974466E-2"/>
                </c:manualLayout>
              </c:layout>
              <c:tx>
                <c:rich>
                  <a:bodyPr/>
                  <a:lstStyle/>
                  <a:p>
                    <a:pPr>
                      <a:defRPr sz="1600" b="1">
                        <a:solidFill>
                          <a:srgbClr val="0070C0"/>
                        </a:solidFill>
                        <a:latin typeface="Myriad Pro"/>
                      </a:defRPr>
                    </a:pPr>
                    <a:endParaRPr lang="en-US" dirty="0"/>
                  </a:p>
                  <a:p>
                    <a:pPr>
                      <a:defRPr sz="1600" b="1">
                        <a:solidFill>
                          <a:srgbClr val="0070C0"/>
                        </a:solidFill>
                        <a:latin typeface="Myriad Pro"/>
                      </a:defRPr>
                    </a:pPr>
                    <a:r>
                      <a:rPr lang="en-US" dirty="0"/>
                      <a:t>No </a:t>
                    </a:r>
                  </a:p>
                  <a:p>
                    <a:pPr>
                      <a:defRPr sz="1600" b="1">
                        <a:solidFill>
                          <a:srgbClr val="0070C0"/>
                        </a:solidFill>
                        <a:latin typeface="Myriad Pro"/>
                      </a:defRPr>
                    </a:pPr>
                    <a:r>
                      <a:rPr lang="en-US" dirty="0"/>
                      <a:t>22.3%</a:t>
                    </a:r>
                  </a:p>
                </c:rich>
              </c:tx>
              <c:numFmt formatCode="0.0%" sourceLinked="0"/>
              <c:sp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F5F-4227-A9A2-0FF5A2C58713}"/>
                </c:ext>
              </c:extLst>
            </c:dLbl>
            <c:dLbl>
              <c:idx val="2"/>
              <c:layout>
                <c:manualLayout>
                  <c:x val="-2.1726183129973164E-2"/>
                  <c:y val="6.8027247322967124E-3"/>
                </c:manualLayout>
              </c:layout>
              <c:numFmt formatCode="0.0%" sourceLinked="0"/>
              <c:spPr/>
              <c:txPr>
                <a:bodyPr/>
                <a:lstStyle/>
                <a:p>
                  <a:pPr>
                    <a:defRPr sz="1600" b="1">
                      <a:solidFill>
                        <a:srgbClr val="8E3432"/>
                      </a:solidFill>
                      <a:latin typeface="Myriad Pro"/>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5F-4227-A9A2-0FF5A2C58713}"/>
                </c:ext>
              </c:extLst>
            </c:dLbl>
            <c:numFmt formatCode="0.0%" sourceLinked="0"/>
            <c:spPr>
              <a:noFill/>
              <a:ln>
                <a:noFill/>
              </a:ln>
              <a:effectLst/>
            </c:spPr>
            <c:txPr>
              <a:bodyPr/>
              <a:lstStyle/>
              <a:p>
                <a:pPr>
                  <a:defRPr sz="1600" b="1">
                    <a:latin typeface="Myriad Pro"/>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Yes</c:v>
                </c:pt>
                <c:pt idx="1">
                  <c:v>No</c:v>
                </c:pt>
                <c:pt idx="2">
                  <c:v>Blank</c:v>
                </c:pt>
              </c:strCache>
            </c:strRef>
          </c:cat>
          <c:val>
            <c:numRef>
              <c:f>Sheet1!$B$2:$B$4</c:f>
              <c:numCache>
                <c:formatCode>General</c:formatCode>
                <c:ptCount val="3"/>
                <c:pt idx="0">
                  <c:v>0.77528914999082066</c:v>
                </c:pt>
                <c:pt idx="1">
                  <c:v>0.22305856434734717</c:v>
                </c:pt>
                <c:pt idx="2">
                  <c:v>1.6522856618322011E-3</c:v>
                </c:pt>
              </c:numCache>
            </c:numRef>
          </c:val>
          <c:extLst>
            <c:ext xmlns:c16="http://schemas.microsoft.com/office/drawing/2014/chart" uri="{C3380CC4-5D6E-409C-BE32-E72D297353CC}">
              <c16:uniqueId val="{00000006-8F5F-4227-A9A2-0FF5A2C58713}"/>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C2D7E-249B-B242-B8AA-214DCF8E17AB}" type="datetimeFigureOut">
              <a:rPr lang="en-US" smtClean="0"/>
              <a:t>10/3/18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AAE7C-81E9-7C47-A050-195DA3861666}" type="slidenum">
              <a:rPr lang="en-US" smtClean="0"/>
              <a:t>‹#›</a:t>
            </a:fld>
            <a:endParaRPr lang="en-US"/>
          </a:p>
        </p:txBody>
      </p:sp>
    </p:spTree>
    <p:extLst>
      <p:ext uri="{BB962C8B-B14F-4D97-AF65-F5344CB8AC3E}">
        <p14:creationId xmlns:p14="http://schemas.microsoft.com/office/powerpoint/2010/main" val="238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Hello everyone, thank you for joining us. I’m Katie Keith, Vice President of Partnerships at </a:t>
            </a:r>
            <a:r>
              <a:rPr lang="en-US" dirty="0" err="1"/>
              <a:t>CityHealth</a:t>
            </a:r>
            <a:r>
              <a:rPr lang="en-US" dirty="0"/>
              <a:t>, the organization hosting today’s webinar with Dr. Bridger. </a:t>
            </a:r>
          </a:p>
        </p:txBody>
      </p:sp>
      <p:sp>
        <p:nvSpPr>
          <p:cNvPr id="4" name="Slide Number Placeholder 3"/>
          <p:cNvSpPr>
            <a:spLocks noGrp="1"/>
          </p:cNvSpPr>
          <p:nvPr>
            <p:ph type="sldNum" sz="quarter" idx="10"/>
          </p:nvPr>
        </p:nvSpPr>
        <p:spPr/>
        <p:txBody>
          <a:bodyPr/>
          <a:lstStyle/>
          <a:p>
            <a:fld id="{FA9AAE7C-81E9-7C47-A050-195DA3861666}" type="slidenum">
              <a:rPr lang="en-US" smtClean="0"/>
              <a:t>1</a:t>
            </a:fld>
            <a:endParaRPr lang="en-US"/>
          </a:p>
        </p:txBody>
      </p:sp>
    </p:spTree>
    <p:extLst>
      <p:ext uri="{BB962C8B-B14F-4D97-AF65-F5344CB8AC3E}">
        <p14:creationId xmlns:p14="http://schemas.microsoft.com/office/powerpoint/2010/main" val="4110403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8925A-8AD5-4AFE-88B7-A9179AC1F4A9}" type="slidenum">
              <a:rPr lang="en-US" smtClean="0"/>
              <a:t>11</a:t>
            </a:fld>
            <a:endParaRPr lang="en-US" dirty="0"/>
          </a:p>
        </p:txBody>
      </p:sp>
    </p:spTree>
    <p:extLst>
      <p:ext uri="{BB962C8B-B14F-4D97-AF65-F5344CB8AC3E}">
        <p14:creationId xmlns:p14="http://schemas.microsoft.com/office/powerpoint/2010/main" val="279560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000" dirty="0">
              <a:latin typeface="Myriad Pro"/>
            </a:endParaRPr>
          </a:p>
        </p:txBody>
      </p:sp>
      <p:sp>
        <p:nvSpPr>
          <p:cNvPr id="4" name="Slide Number Placeholder 3"/>
          <p:cNvSpPr>
            <a:spLocks noGrp="1"/>
          </p:cNvSpPr>
          <p:nvPr>
            <p:ph type="sldNum" sz="quarter" idx="10"/>
          </p:nvPr>
        </p:nvSpPr>
        <p:spPr/>
        <p:txBody>
          <a:bodyPr/>
          <a:lstStyle/>
          <a:p>
            <a:fld id="{FA48925A-8AD5-4AFE-88B7-A9179AC1F4A9}" type="slidenum">
              <a:rPr lang="en-US" smtClean="0"/>
              <a:t>12</a:t>
            </a:fld>
            <a:endParaRPr lang="en-US" dirty="0"/>
          </a:p>
        </p:txBody>
      </p:sp>
    </p:spTree>
    <p:extLst>
      <p:ext uri="{BB962C8B-B14F-4D97-AF65-F5344CB8AC3E}">
        <p14:creationId xmlns:p14="http://schemas.microsoft.com/office/powerpoint/2010/main" val="235805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000" dirty="0">
              <a:latin typeface="Myriad Pro"/>
            </a:endParaRPr>
          </a:p>
        </p:txBody>
      </p:sp>
      <p:sp>
        <p:nvSpPr>
          <p:cNvPr id="4" name="Slide Number Placeholder 3"/>
          <p:cNvSpPr>
            <a:spLocks noGrp="1"/>
          </p:cNvSpPr>
          <p:nvPr>
            <p:ph type="sldNum" sz="quarter" idx="10"/>
          </p:nvPr>
        </p:nvSpPr>
        <p:spPr/>
        <p:txBody>
          <a:bodyPr/>
          <a:lstStyle/>
          <a:p>
            <a:fld id="{FA48925A-8AD5-4AFE-88B7-A9179AC1F4A9}" type="slidenum">
              <a:rPr lang="en-US" smtClean="0"/>
              <a:t>13</a:t>
            </a:fld>
            <a:endParaRPr lang="en-US" dirty="0"/>
          </a:p>
        </p:txBody>
      </p:sp>
    </p:spTree>
    <p:extLst>
      <p:ext uri="{BB962C8B-B14F-4D97-AF65-F5344CB8AC3E}">
        <p14:creationId xmlns:p14="http://schemas.microsoft.com/office/powerpoint/2010/main" val="135986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67970" indent="-167970">
              <a:buFont typeface="Arial" panose="020B0604020202020204" pitchFamily="34" charset="0"/>
              <a:buChar char="•"/>
            </a:pPr>
            <a:endParaRPr lang="en-US" sz="1000" dirty="0">
              <a:latin typeface="Myriad Pro"/>
            </a:endParaRPr>
          </a:p>
        </p:txBody>
      </p:sp>
      <p:sp>
        <p:nvSpPr>
          <p:cNvPr id="4" name="Slide Number Placeholder 3"/>
          <p:cNvSpPr>
            <a:spLocks noGrp="1"/>
          </p:cNvSpPr>
          <p:nvPr>
            <p:ph type="sldNum" sz="quarter" idx="10"/>
          </p:nvPr>
        </p:nvSpPr>
        <p:spPr/>
        <p:txBody>
          <a:bodyPr/>
          <a:lstStyle/>
          <a:p>
            <a:fld id="{FA48925A-8AD5-4AFE-88B7-A9179AC1F4A9}" type="slidenum">
              <a:rPr lang="en-US" smtClean="0"/>
              <a:t>14</a:t>
            </a:fld>
            <a:endParaRPr lang="en-US" dirty="0"/>
          </a:p>
        </p:txBody>
      </p:sp>
    </p:spTree>
    <p:extLst>
      <p:ext uri="{BB962C8B-B14F-4D97-AF65-F5344CB8AC3E}">
        <p14:creationId xmlns:p14="http://schemas.microsoft.com/office/powerpoint/2010/main" val="1382906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8925A-8AD5-4AFE-88B7-A9179AC1F4A9}" type="slidenum">
              <a:rPr lang="en-US" smtClean="0"/>
              <a:t>15</a:t>
            </a:fld>
            <a:endParaRPr lang="en-US" dirty="0"/>
          </a:p>
        </p:txBody>
      </p:sp>
    </p:spTree>
    <p:extLst>
      <p:ext uri="{BB962C8B-B14F-4D97-AF65-F5344CB8AC3E}">
        <p14:creationId xmlns:p14="http://schemas.microsoft.com/office/powerpoint/2010/main" val="639245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D71E1-0ACC-41FF-AF8D-784505C3D0A0}" type="slidenum">
              <a:rPr lang="en-US" smtClean="0"/>
              <a:t>16</a:t>
            </a:fld>
            <a:endParaRPr lang="en-US"/>
          </a:p>
        </p:txBody>
      </p:sp>
    </p:spTree>
    <p:extLst>
      <p:ext uri="{BB962C8B-B14F-4D97-AF65-F5344CB8AC3E}">
        <p14:creationId xmlns:p14="http://schemas.microsoft.com/office/powerpoint/2010/main" val="1259490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8925A-8AD5-4AFE-88B7-A9179AC1F4A9}" type="slidenum">
              <a:rPr lang="en-US" smtClean="0"/>
              <a:t>18</a:t>
            </a:fld>
            <a:endParaRPr lang="en-US" dirty="0"/>
          </a:p>
        </p:txBody>
      </p:sp>
    </p:spTree>
    <p:extLst>
      <p:ext uri="{BB962C8B-B14F-4D97-AF65-F5344CB8AC3E}">
        <p14:creationId xmlns:p14="http://schemas.microsoft.com/office/powerpoint/2010/main" val="1761113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48925A-8AD5-4AFE-88B7-A9179AC1F4A9}" type="slidenum">
              <a:rPr lang="en-US" smtClean="0"/>
              <a:t>19</a:t>
            </a:fld>
            <a:endParaRPr lang="en-US" dirty="0"/>
          </a:p>
        </p:txBody>
      </p:sp>
    </p:spTree>
    <p:extLst>
      <p:ext uri="{BB962C8B-B14F-4D97-AF65-F5344CB8AC3E}">
        <p14:creationId xmlns:p14="http://schemas.microsoft.com/office/powerpoint/2010/main" val="3756888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b="0" dirty="0">
                <a:solidFill>
                  <a:schemeClr val="tx1">
                    <a:lumMod val="65000"/>
                    <a:lumOff val="35000"/>
                  </a:schemeClr>
                </a:solidFill>
              </a:rPr>
              <a:t>Liz:</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We will now open up the question and answer session. It’s easy to ask a question:</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1) Open your control panel</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2) Join audio:</a:t>
            </a:r>
          </a:p>
          <a:p>
            <a:pPr algn="just"/>
            <a:r>
              <a:rPr lang="en-US" sz="1200" b="0" dirty="0">
                <a:solidFill>
                  <a:schemeClr val="tx1">
                    <a:lumMod val="65000"/>
                    <a:lumOff val="35000"/>
                  </a:schemeClr>
                </a:solidFill>
              </a:rPr>
              <a:t>Choose Mic &amp; Speakers to use VoIP</a:t>
            </a:r>
          </a:p>
          <a:p>
            <a:pPr algn="just"/>
            <a:r>
              <a:rPr lang="en-US" sz="1200" b="0" dirty="0">
                <a:solidFill>
                  <a:schemeClr val="tx1">
                    <a:lumMod val="65000"/>
                    <a:lumOff val="35000"/>
                  </a:schemeClr>
                </a:solidFill>
              </a:rPr>
              <a:t>Choose Telephone and dial in using the number in your confirmation email. </a:t>
            </a:r>
          </a:p>
          <a:p>
            <a:pPr marL="0" indent="0" algn="just">
              <a:buNone/>
            </a:pPr>
            <a:br>
              <a:rPr lang="en-US" sz="1200" b="0" dirty="0">
                <a:solidFill>
                  <a:schemeClr val="tx1">
                    <a:lumMod val="65000"/>
                    <a:lumOff val="35000"/>
                  </a:schemeClr>
                </a:solidFill>
              </a:rPr>
            </a:br>
            <a:r>
              <a:rPr lang="en-US" sz="1200" b="0" dirty="0">
                <a:solidFill>
                  <a:schemeClr val="tx1">
                    <a:lumMod val="65000"/>
                    <a:lumOff val="35000"/>
                  </a:schemeClr>
                </a:solidFill>
              </a:rPr>
              <a:t>3) There are two ways to ask questions:</a:t>
            </a:r>
          </a:p>
          <a:p>
            <a:pPr algn="just"/>
            <a:r>
              <a:rPr lang="en-US" sz="1200" b="0" dirty="0">
                <a:solidFill>
                  <a:schemeClr val="tx1">
                    <a:lumMod val="65000"/>
                    <a:lumOff val="35000"/>
                  </a:schemeClr>
                </a:solidFill>
              </a:rPr>
              <a:t>Type a question in the question box</a:t>
            </a:r>
          </a:p>
          <a:p>
            <a:pPr algn="just"/>
            <a:r>
              <a:rPr lang="en-US" sz="1200" b="0" dirty="0">
                <a:solidFill>
                  <a:schemeClr val="tx1">
                    <a:lumMod val="65000"/>
                    <a:lumOff val="35000"/>
                  </a:schemeClr>
                </a:solidFill>
              </a:rPr>
              <a:t>Raise your hand to ask a question on the phone</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4) You can type a question or raise your hand at anytime during the presentation but we we will hold all questions until the end. </a:t>
            </a:r>
          </a:p>
          <a:p>
            <a:pPr marL="0" indent="0" algn="just">
              <a:buNone/>
            </a:pPr>
            <a:endParaRPr lang="en-US" sz="1200" b="0" dirty="0">
              <a:solidFill>
                <a:schemeClr val="tx1">
                  <a:lumMod val="65000"/>
                  <a:lumOff val="35000"/>
                </a:schemeClr>
              </a:solidFill>
            </a:endParaRPr>
          </a:p>
          <a:p>
            <a:pPr marL="0" indent="0" algn="just">
              <a:buNone/>
            </a:pPr>
            <a:r>
              <a:rPr lang="en-US" sz="1200" b="1" dirty="0">
                <a:solidFill>
                  <a:schemeClr val="tx1">
                    <a:lumMod val="65000"/>
                    <a:lumOff val="35000"/>
                  </a:schemeClr>
                </a:solidFill>
              </a:rPr>
              <a:t>5) PLEASE TELL US YOUR NAME AND AFFILIATION BEFORE ASKING YOUR QUESTION.</a:t>
            </a:r>
          </a:p>
          <a:p>
            <a:endParaRPr lang="en-US" dirty="0"/>
          </a:p>
        </p:txBody>
      </p:sp>
      <p:sp>
        <p:nvSpPr>
          <p:cNvPr id="4" name="Slide Number Placeholder 3"/>
          <p:cNvSpPr>
            <a:spLocks noGrp="1"/>
          </p:cNvSpPr>
          <p:nvPr>
            <p:ph type="sldNum" sz="quarter" idx="10"/>
          </p:nvPr>
        </p:nvSpPr>
        <p:spPr/>
        <p:txBody>
          <a:bodyPr/>
          <a:lstStyle/>
          <a:p>
            <a:fld id="{FA9AAE7C-81E9-7C47-A050-195DA3861666}" type="slidenum">
              <a:rPr lang="en-US" smtClean="0"/>
              <a:t>20</a:t>
            </a:fld>
            <a:endParaRPr lang="en-US"/>
          </a:p>
        </p:txBody>
      </p:sp>
    </p:spTree>
    <p:extLst>
      <p:ext uri="{BB962C8B-B14F-4D97-AF65-F5344CB8AC3E}">
        <p14:creationId xmlns:p14="http://schemas.microsoft.com/office/powerpoint/2010/main" val="2885008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US" sz="1200" b="0" dirty="0">
                <a:solidFill>
                  <a:schemeClr val="tx1">
                    <a:lumMod val="65000"/>
                    <a:lumOff val="35000"/>
                  </a:schemeClr>
                </a:solidFill>
              </a:rPr>
              <a:t>We want to keep in touch with city leaders like you. We will be releasing reports, briefs, and holding events about how to bring more evidence based policy making to cities in the coming months. We also hope to see you all at NACCHO Annual this summer.</a:t>
            </a:r>
          </a:p>
          <a:p>
            <a:pPr marL="171450" indent="-171450" algn="just">
              <a:buFont typeface="Arial" panose="020B0604020202020204" pitchFamily="34" charset="0"/>
              <a:buChar char="•"/>
            </a:pPr>
            <a:endParaRPr lang="en-US" sz="1200" b="0" dirty="0">
              <a:solidFill>
                <a:schemeClr val="tx1">
                  <a:lumMod val="65000"/>
                  <a:lumOff val="35000"/>
                </a:schemeClr>
              </a:solidFill>
            </a:endParaRPr>
          </a:p>
          <a:p>
            <a:pPr marL="171450" indent="-171450" algn="just">
              <a:buFont typeface="Arial" panose="020B0604020202020204" pitchFamily="34" charset="0"/>
              <a:buChar char="•"/>
            </a:pPr>
            <a:r>
              <a:rPr lang="en-US" sz="1200" b="0" dirty="0">
                <a:solidFill>
                  <a:schemeClr val="tx1">
                    <a:lumMod val="65000"/>
                    <a:lumOff val="35000"/>
                  </a:schemeClr>
                </a:solidFill>
              </a:rPr>
              <a:t>Follow us on Twitter and Facebook, and visit us at </a:t>
            </a:r>
            <a:r>
              <a:rPr lang="en-US" sz="1200" b="0" dirty="0" err="1">
                <a:solidFill>
                  <a:schemeClr val="tx1">
                    <a:lumMod val="65000"/>
                    <a:lumOff val="35000"/>
                  </a:schemeClr>
                </a:solidFill>
              </a:rPr>
              <a:t>cityhealth.org</a:t>
            </a:r>
            <a:r>
              <a:rPr lang="en-US" sz="1200" b="0" dirty="0">
                <a:solidFill>
                  <a:schemeClr val="tx1">
                    <a:lumMod val="65000"/>
                    <a:lumOff val="35000"/>
                  </a:schemeClr>
                </a:solidFill>
              </a:rPr>
              <a:t>/join-us to sign up for our newsletter and receive other updates.</a:t>
            </a:r>
          </a:p>
          <a:p>
            <a:pPr marL="171450" indent="-171450" algn="just">
              <a:buFont typeface="Arial" panose="020B0604020202020204" pitchFamily="34" charset="0"/>
              <a:buChar char="•"/>
            </a:pPr>
            <a:r>
              <a:rPr lang="en-US" sz="1200" b="0" dirty="0">
                <a:solidFill>
                  <a:schemeClr val="tx1">
                    <a:lumMod val="65000"/>
                    <a:lumOff val="35000"/>
                  </a:schemeClr>
                </a:solidFill>
              </a:rPr>
              <a:t>We are also looking to partner with your cities to help further these nine policies. If you want to make progress on your medal status before next year, we want to hear from you. </a:t>
            </a:r>
          </a:p>
          <a:p>
            <a:pPr marL="171450" indent="-171450" algn="l">
              <a:buFont typeface="Arial" panose="020B0604020202020204" pitchFamily="34" charset="0"/>
              <a:buChar char="•"/>
            </a:pPr>
            <a:r>
              <a:rPr lang="en-US" sz="1200" b="0" dirty="0">
                <a:solidFill>
                  <a:schemeClr val="tx1">
                    <a:lumMod val="65000"/>
                    <a:lumOff val="35000"/>
                  </a:schemeClr>
                </a:solidFill>
              </a:rPr>
              <a:t>If you have additional questions, or if you would like to know more about partnering with </a:t>
            </a:r>
            <a:r>
              <a:rPr lang="en-US" sz="1200" b="0" dirty="0" err="1">
                <a:solidFill>
                  <a:schemeClr val="tx1">
                    <a:lumMod val="65000"/>
                    <a:lumOff val="35000"/>
                  </a:schemeClr>
                </a:solidFill>
              </a:rPr>
              <a:t>CityHealth</a:t>
            </a:r>
            <a:r>
              <a:rPr lang="en-US" sz="1200" b="0" dirty="0">
                <a:solidFill>
                  <a:schemeClr val="tx1">
                    <a:lumMod val="65000"/>
                    <a:lumOff val="35000"/>
                  </a:schemeClr>
                </a:solidFill>
              </a:rPr>
              <a:t>, please contact:</a:t>
            </a:r>
          </a:p>
          <a:p>
            <a:pPr marL="171450" indent="-171450" algn="l">
              <a:buFont typeface="Arial" panose="020B0604020202020204" pitchFamily="34" charset="0"/>
              <a:buChar char="•"/>
            </a:pPr>
            <a:endParaRPr lang="en-US" sz="1200" b="0" dirty="0">
              <a:solidFill>
                <a:schemeClr val="tx1">
                  <a:lumMod val="65000"/>
                  <a:lumOff val="35000"/>
                </a:schemeClr>
              </a:solidFill>
            </a:endParaRPr>
          </a:p>
          <a:p>
            <a:pPr marL="0" indent="0" algn="l">
              <a:buNone/>
            </a:pPr>
            <a:r>
              <a:rPr lang="en-US" sz="1200" b="0" dirty="0">
                <a:solidFill>
                  <a:schemeClr val="tx1">
                    <a:lumMod val="65000"/>
                    <a:lumOff val="35000"/>
                  </a:schemeClr>
                </a:solidFill>
              </a:rPr>
              <a:t>Katie Keith, JD, MPH</a:t>
            </a:r>
          </a:p>
          <a:p>
            <a:pPr marL="0" indent="0" algn="l">
              <a:buNone/>
            </a:pPr>
            <a:r>
              <a:rPr lang="en-US" sz="1200" b="0" dirty="0">
                <a:solidFill>
                  <a:schemeClr val="tx1">
                    <a:lumMod val="65000"/>
                    <a:lumOff val="35000"/>
                  </a:schemeClr>
                </a:solidFill>
              </a:rPr>
              <a:t>Vice President of Partnerships, </a:t>
            </a:r>
            <a:r>
              <a:rPr lang="en-US" sz="1200" b="0" dirty="0" err="1">
                <a:solidFill>
                  <a:schemeClr val="tx1">
                    <a:lumMod val="65000"/>
                    <a:lumOff val="35000"/>
                  </a:schemeClr>
                </a:solidFill>
              </a:rPr>
              <a:t>CityHealth</a:t>
            </a:r>
            <a:endParaRPr lang="en-US" sz="1200" b="0" dirty="0">
              <a:solidFill>
                <a:schemeClr val="tx1">
                  <a:lumMod val="65000"/>
                  <a:lumOff val="35000"/>
                </a:schemeClr>
              </a:solidFill>
            </a:endParaRPr>
          </a:p>
          <a:p>
            <a:pPr marL="0" indent="0" algn="l">
              <a:buNone/>
            </a:pPr>
            <a:r>
              <a:rPr lang="en-US" sz="1200" b="0" dirty="0" err="1">
                <a:solidFill>
                  <a:schemeClr val="tx1">
                    <a:lumMod val="65000"/>
                    <a:lumOff val="35000"/>
                  </a:schemeClr>
                </a:solidFill>
              </a:rPr>
              <a:t>katie@cityhealth.org</a:t>
            </a:r>
            <a:endParaRPr lang="en-US" sz="1200" b="0" dirty="0">
              <a:solidFill>
                <a:schemeClr val="tx1">
                  <a:lumMod val="65000"/>
                  <a:lumOff val="35000"/>
                </a:schemeClr>
              </a:solidFill>
            </a:endParaRPr>
          </a:p>
          <a:p>
            <a:pPr marL="0" indent="0" algn="l">
              <a:buNone/>
            </a:pPr>
            <a:r>
              <a:rPr lang="en-US" sz="1200" b="0" dirty="0">
                <a:solidFill>
                  <a:schemeClr val="tx1">
                    <a:lumMod val="65000"/>
                    <a:lumOff val="35000"/>
                  </a:schemeClr>
                </a:solidFill>
              </a:rPr>
              <a:t>702-540-6398</a:t>
            </a:r>
          </a:p>
          <a:p>
            <a:pPr marL="0" indent="0" algn="just">
              <a:buNone/>
            </a:pPr>
            <a:endParaRPr lang="en-US" dirty="0"/>
          </a:p>
        </p:txBody>
      </p:sp>
      <p:sp>
        <p:nvSpPr>
          <p:cNvPr id="4" name="Slide Number Placeholder 3"/>
          <p:cNvSpPr>
            <a:spLocks noGrp="1"/>
          </p:cNvSpPr>
          <p:nvPr>
            <p:ph type="sldNum" sz="quarter" idx="10"/>
          </p:nvPr>
        </p:nvSpPr>
        <p:spPr/>
        <p:txBody>
          <a:bodyPr/>
          <a:lstStyle/>
          <a:p>
            <a:fld id="{FA9AAE7C-81E9-7C47-A050-195DA3861666}" type="slidenum">
              <a:rPr lang="en-US" smtClean="0"/>
              <a:t>21</a:t>
            </a:fld>
            <a:endParaRPr lang="en-US"/>
          </a:p>
        </p:txBody>
      </p:sp>
    </p:spTree>
    <p:extLst>
      <p:ext uri="{BB962C8B-B14F-4D97-AF65-F5344CB8AC3E}">
        <p14:creationId xmlns:p14="http://schemas.microsoft.com/office/powerpoint/2010/main" val="975067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b="0" dirty="0">
                <a:solidFill>
                  <a:schemeClr val="tx1">
                    <a:lumMod val="65000"/>
                    <a:lumOff val="35000"/>
                  </a:schemeClr>
                </a:solidFill>
              </a:rPr>
              <a:t>It’s easy to ask a question:</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1) Open your control panel</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2) Join audio:</a:t>
            </a:r>
          </a:p>
          <a:p>
            <a:pPr algn="just"/>
            <a:r>
              <a:rPr lang="en-US" sz="1200" b="0" dirty="0">
                <a:solidFill>
                  <a:schemeClr val="tx1">
                    <a:lumMod val="65000"/>
                    <a:lumOff val="35000"/>
                  </a:schemeClr>
                </a:solidFill>
              </a:rPr>
              <a:t>Choose Mic &amp; Speakers to use VoIP</a:t>
            </a:r>
          </a:p>
          <a:p>
            <a:pPr algn="just"/>
            <a:r>
              <a:rPr lang="en-US" sz="1200" b="0" dirty="0">
                <a:solidFill>
                  <a:schemeClr val="tx1">
                    <a:lumMod val="65000"/>
                    <a:lumOff val="35000"/>
                  </a:schemeClr>
                </a:solidFill>
              </a:rPr>
              <a:t>Choose Telephone and dial in using the number in your confirmation email. </a:t>
            </a:r>
          </a:p>
          <a:p>
            <a:pPr marL="0" indent="0" algn="just">
              <a:buNone/>
            </a:pPr>
            <a:br>
              <a:rPr lang="en-US" sz="1200" b="0" dirty="0">
                <a:solidFill>
                  <a:schemeClr val="tx1">
                    <a:lumMod val="65000"/>
                    <a:lumOff val="35000"/>
                  </a:schemeClr>
                </a:solidFill>
              </a:rPr>
            </a:br>
            <a:r>
              <a:rPr lang="en-US" sz="1200" b="0" dirty="0">
                <a:solidFill>
                  <a:schemeClr val="tx1">
                    <a:lumMod val="65000"/>
                    <a:lumOff val="35000"/>
                  </a:schemeClr>
                </a:solidFill>
              </a:rPr>
              <a:t>3) There are two ways to ask questions:</a:t>
            </a:r>
          </a:p>
          <a:p>
            <a:pPr algn="just"/>
            <a:r>
              <a:rPr lang="en-US" sz="1200" b="0" dirty="0">
                <a:solidFill>
                  <a:schemeClr val="tx1">
                    <a:lumMod val="65000"/>
                    <a:lumOff val="35000"/>
                  </a:schemeClr>
                </a:solidFill>
              </a:rPr>
              <a:t>Type a question in the question box</a:t>
            </a:r>
          </a:p>
          <a:p>
            <a:pPr algn="just"/>
            <a:r>
              <a:rPr lang="en-US" sz="1200" b="0" dirty="0">
                <a:solidFill>
                  <a:schemeClr val="tx1">
                    <a:lumMod val="65000"/>
                    <a:lumOff val="35000"/>
                  </a:schemeClr>
                </a:solidFill>
              </a:rPr>
              <a:t>Raise your hand to ask a question on the phone</a:t>
            </a:r>
          </a:p>
          <a:p>
            <a:pPr marL="0" indent="0" algn="just">
              <a:buNone/>
            </a:pPr>
            <a:endParaRPr lang="en-US" sz="1200" b="0" dirty="0">
              <a:solidFill>
                <a:schemeClr val="tx1">
                  <a:lumMod val="65000"/>
                  <a:lumOff val="35000"/>
                </a:schemeClr>
              </a:solidFill>
            </a:endParaRPr>
          </a:p>
          <a:p>
            <a:pPr marL="0" indent="0" algn="just">
              <a:buNone/>
            </a:pPr>
            <a:r>
              <a:rPr lang="en-US" sz="1200" b="0" dirty="0">
                <a:solidFill>
                  <a:schemeClr val="tx1">
                    <a:lumMod val="65000"/>
                    <a:lumOff val="35000"/>
                  </a:schemeClr>
                </a:solidFill>
              </a:rPr>
              <a:t>4) You can type a question or raise your hand at anytime during the presentation but we we will hold all questions until the end. </a:t>
            </a:r>
          </a:p>
          <a:p>
            <a:pPr marL="0" indent="0" algn="just">
              <a:buNone/>
            </a:pPr>
            <a:endParaRPr lang="en-US" sz="1200" b="0" dirty="0">
              <a:solidFill>
                <a:schemeClr val="tx1">
                  <a:lumMod val="65000"/>
                  <a:lumOff val="35000"/>
                </a:schemeClr>
              </a:solidFill>
            </a:endParaRPr>
          </a:p>
          <a:p>
            <a:pPr marL="0" indent="0" algn="just">
              <a:buNone/>
            </a:pPr>
            <a:r>
              <a:rPr lang="en-US" sz="1200" b="1" dirty="0">
                <a:solidFill>
                  <a:schemeClr val="tx1">
                    <a:lumMod val="65000"/>
                    <a:lumOff val="35000"/>
                  </a:schemeClr>
                </a:solidFill>
              </a:rPr>
              <a:t>5) PLEASE TELL US YOUR NAME AND AFFILIATION BEFORE ASKING YOUR QUESTION.</a:t>
            </a:r>
          </a:p>
          <a:p>
            <a:endParaRPr lang="en-US" dirty="0"/>
          </a:p>
        </p:txBody>
      </p:sp>
      <p:sp>
        <p:nvSpPr>
          <p:cNvPr id="4" name="Slide Number Placeholder 3"/>
          <p:cNvSpPr>
            <a:spLocks noGrp="1"/>
          </p:cNvSpPr>
          <p:nvPr>
            <p:ph type="sldNum" sz="quarter" idx="10"/>
          </p:nvPr>
        </p:nvSpPr>
        <p:spPr/>
        <p:txBody>
          <a:bodyPr/>
          <a:lstStyle/>
          <a:p>
            <a:fld id="{FA9AAE7C-81E9-7C47-A050-195DA3861666}" type="slidenum">
              <a:rPr lang="en-US" smtClean="0"/>
              <a:t>2</a:t>
            </a:fld>
            <a:endParaRPr lang="en-US"/>
          </a:p>
        </p:txBody>
      </p:sp>
    </p:spTree>
    <p:extLst>
      <p:ext uri="{BB962C8B-B14F-4D97-AF65-F5344CB8AC3E}">
        <p14:creationId xmlns:p14="http://schemas.microsoft.com/office/powerpoint/2010/main" val="374511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Shelley: </a:t>
            </a:r>
          </a:p>
          <a:p>
            <a:endParaRPr lang="en-US" dirty="0"/>
          </a:p>
          <a:p>
            <a:r>
              <a:rPr lang="en-US" sz="1200" b="1" i="0" kern="1200" dirty="0" err="1">
                <a:solidFill>
                  <a:schemeClr val="tx1"/>
                </a:solidFill>
                <a:effectLst/>
                <a:latin typeface="+mn-lt"/>
                <a:ea typeface="+mn-ea"/>
                <a:cs typeface="+mn-cs"/>
              </a:rPr>
              <a:t>CityHealth</a:t>
            </a:r>
            <a:r>
              <a:rPr lang="en-US" sz="1200" b="0" i="0" kern="1200" dirty="0">
                <a:solidFill>
                  <a:schemeClr val="tx1"/>
                </a:solidFill>
                <a:effectLst/>
                <a:latin typeface="+mn-lt"/>
                <a:ea typeface="+mn-ea"/>
                <a:cs typeface="+mn-cs"/>
              </a:rPr>
              <a:t>, is an initiative of the de Beaumont Foundation and Kaiser Permanente. We provide leaders with a package of evidence-based policy solutions that will help millions of people live longer, better lives in vibrant, prosperous communities. </a:t>
            </a:r>
            <a:r>
              <a:rPr lang="en-US" sz="1200" b="0" i="0" kern="1200" dirty="0" err="1">
                <a:solidFill>
                  <a:schemeClr val="tx1"/>
                </a:solidFill>
                <a:effectLst/>
                <a:latin typeface="+mn-lt"/>
                <a:ea typeface="+mn-ea"/>
                <a:cs typeface="+mn-cs"/>
              </a:rPr>
              <a:t>CityHealth</a:t>
            </a:r>
            <a:r>
              <a:rPr lang="en-US" sz="1200" b="0" i="0" kern="1200" dirty="0">
                <a:solidFill>
                  <a:schemeClr val="tx1"/>
                </a:solidFill>
                <a:effectLst/>
                <a:latin typeface="+mn-lt"/>
                <a:ea typeface="+mn-ea"/>
                <a:cs typeface="+mn-cs"/>
              </a:rPr>
              <a:t> regularly evaluates cities on the number and strength of their policies, and today.</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CityHealth</a:t>
            </a:r>
            <a:r>
              <a:rPr lang="en-US" sz="1200" b="0" i="0" kern="1200" dirty="0">
                <a:solidFill>
                  <a:schemeClr val="tx1"/>
                </a:solidFill>
                <a:effectLst/>
                <a:latin typeface="+mn-lt"/>
                <a:ea typeface="+mn-ea"/>
                <a:cs typeface="+mn-cs"/>
              </a:rPr>
              <a:t> was created by the de Beaumont Foundation. We’re very proud that Kaiser Permanente, the nation’s largest integrated health system, joined forces with de Beaumont, to support </a:t>
            </a:r>
            <a:r>
              <a:rPr lang="en-US" sz="1200" b="0" i="0" kern="1200" dirty="0" err="1">
                <a:solidFill>
                  <a:schemeClr val="tx1"/>
                </a:solidFill>
                <a:effectLst/>
                <a:latin typeface="+mn-lt"/>
                <a:ea typeface="+mn-ea"/>
                <a:cs typeface="+mn-cs"/>
              </a:rPr>
              <a:t>CityHealth’s</a:t>
            </a:r>
            <a:r>
              <a:rPr lang="en-US" sz="1200" b="0" i="0" kern="1200" dirty="0">
                <a:solidFill>
                  <a:schemeClr val="tx1"/>
                </a:solidFill>
                <a:effectLst/>
                <a:latin typeface="+mn-lt"/>
                <a:ea typeface="+mn-ea"/>
                <a:cs typeface="+mn-cs"/>
              </a:rPr>
              <a:t> work.</a:t>
            </a:r>
          </a:p>
        </p:txBody>
      </p:sp>
      <p:sp>
        <p:nvSpPr>
          <p:cNvPr id="4" name="Slide Number Placeholder 3"/>
          <p:cNvSpPr>
            <a:spLocks noGrp="1"/>
          </p:cNvSpPr>
          <p:nvPr>
            <p:ph type="sldNum" sz="quarter" idx="10"/>
          </p:nvPr>
        </p:nvSpPr>
        <p:spPr/>
        <p:txBody>
          <a:bodyPr/>
          <a:lstStyle/>
          <a:p>
            <a:fld id="{FA9AAE7C-81E9-7C47-A050-195DA3861666}" type="slidenum">
              <a:rPr lang="en-US" smtClean="0"/>
              <a:t>3</a:t>
            </a:fld>
            <a:endParaRPr lang="en-US"/>
          </a:p>
        </p:txBody>
      </p:sp>
    </p:spTree>
    <p:extLst>
      <p:ext uri="{BB962C8B-B14F-4D97-AF65-F5344CB8AC3E}">
        <p14:creationId xmlns:p14="http://schemas.microsoft.com/office/powerpoint/2010/main" val="394933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Big cities in the U.S. face many pressing issues and are pioneering many innovations in response. The </a:t>
            </a:r>
            <a:r>
              <a:rPr lang="en-US" sz="1200" kern="1200" dirty="0" err="1">
                <a:solidFill>
                  <a:schemeClr val="tx1"/>
                </a:solidFill>
                <a:effectLst/>
                <a:latin typeface="+mn-lt"/>
                <a:ea typeface="+mn-ea"/>
                <a:cs typeface="+mn-cs"/>
              </a:rPr>
              <a:t>CityHealth</a:t>
            </a:r>
            <a:r>
              <a:rPr lang="en-US" sz="1200" kern="1200" dirty="0">
                <a:solidFill>
                  <a:schemeClr val="tx1"/>
                </a:solidFill>
                <a:effectLst/>
                <a:latin typeface="+mn-lt"/>
                <a:ea typeface="+mn-ea"/>
                <a:cs typeface="+mn-cs"/>
              </a:rPr>
              <a:t> package is not intended to be an exhaustive list; instead, we selected nine policies that met our specific criteria of: 1) being largely under city jurisdiction, 2) backed by evidence, and 3) showing a track record of bipartisan support. We also looked for pragmatic ideas that are both ripe for widespread adoption, and have real, tangible effects on people’s health and well-being.</a:t>
            </a:r>
          </a:p>
          <a:p>
            <a:endParaRPr lang="en-US" dirty="0"/>
          </a:p>
          <a:p>
            <a:r>
              <a:rPr lang="en-US" b="1" dirty="0"/>
              <a:t>Affordable Housing: </a:t>
            </a:r>
            <a:r>
              <a:rPr lang="en-US" sz="1200" kern="1200" dirty="0" err="1">
                <a:solidFill>
                  <a:schemeClr val="tx1"/>
                </a:solidFill>
                <a:effectLst/>
                <a:latin typeface="+mn-lt"/>
                <a:ea typeface="+mn-ea"/>
                <a:cs typeface="+mn-cs"/>
              </a:rPr>
              <a:t>CityHealth’s</a:t>
            </a:r>
            <a:r>
              <a:rPr lang="en-US" sz="1200" kern="1200" dirty="0">
                <a:solidFill>
                  <a:schemeClr val="tx1"/>
                </a:solidFill>
                <a:effectLst/>
                <a:latin typeface="+mn-lt"/>
                <a:ea typeface="+mn-ea"/>
                <a:cs typeface="+mn-cs"/>
              </a:rPr>
              <a:t> assessment of affordable housing policies looks at cities’ inclusionary zoning policies, which are planning ordinances that require that a certain share of new residences be affordable to those with low to moderate incomes. We analyzed the size of developments covered by the law, what percentage of units must be made affordable, and whether the program is evaluated for effectiveness.</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Alcohol Sales Control</a:t>
            </a:r>
            <a:r>
              <a:rPr lang="en-US" dirty="0">
                <a:effectLst/>
              </a:rPr>
              <a:t>: Evidence shows this is a public safety measure. </a:t>
            </a:r>
            <a:r>
              <a:rPr lang="en-US" sz="1200" kern="1200" dirty="0">
                <a:solidFill>
                  <a:schemeClr val="tx1"/>
                </a:solidFill>
                <a:effectLst/>
                <a:latin typeface="+mn-lt"/>
                <a:ea typeface="+mn-ea"/>
                <a:cs typeface="+mn-cs"/>
              </a:rPr>
              <a:t>Our assessment of alcohol sales control laws includes information about city-specific laws, along with the relevant county- and state-level laws.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Complete Streets: </a:t>
            </a:r>
            <a:r>
              <a:rPr lang="en-US" sz="1200" kern="1200" dirty="0">
                <a:solidFill>
                  <a:schemeClr val="tx1"/>
                </a:solidFill>
                <a:effectLst/>
                <a:latin typeface="+mn-lt"/>
                <a:ea typeface="+mn-ea"/>
                <a:cs typeface="+mn-cs"/>
              </a:rPr>
              <a:t>From street lighting to bike lanes to crosswalks, these policies ensure that all residents have safe, convenient ways of getting around and staying active—regardless of their age or ability. Although some cities may have standalone transportation policies that share the ultimate goals of a complete streets program, only succinct and comprehensive programs within a singular area of the law were scored here.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assessment of complete streets includes information about city-specific laws, along with the relevant county- and state-level laws.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Earned Sick Leave:  </a:t>
            </a:r>
            <a:r>
              <a:rPr lang="en-US" sz="1200" kern="1200" dirty="0">
                <a:solidFill>
                  <a:schemeClr val="tx1"/>
                </a:solidFill>
                <a:effectLst/>
                <a:latin typeface="+mn-lt"/>
                <a:ea typeface="+mn-ea"/>
                <a:cs typeface="+mn-cs"/>
              </a:rPr>
              <a:t>Earned sick leave laws require employers to allow people to take paid time off for illnesses or injury for themselves or their family members. The quality of cities’ policies is linked to how many family members and what size employer are covered by the law, as well as the number of hours people can earn.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Food Safety: </a:t>
            </a:r>
            <a:r>
              <a:rPr lang="en-US" sz="1200" kern="1200" dirty="0">
                <a:solidFill>
                  <a:schemeClr val="tx1"/>
                </a:solidFill>
                <a:effectLst/>
                <a:latin typeface="+mn-lt"/>
                <a:ea typeface="+mn-ea"/>
                <a:cs typeface="+mn-cs"/>
              </a:rPr>
              <a:t>Policies requiring food establishments to publicly post safety inspection “grades” contribute to empowering consumers, reducing foodborne illness rates, and cutting down on health care costs. For this assessment, voluntary or electronic restaurant rating systems were deemed out of scope. Inspection reports without a score and/or binary pass/fail systems were also deemed beyond the scope. This assessment specifically addresses policies where an inspection report with a score is required to be posted near the entrance of the restaurant.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Healthy Food Procurement: </a:t>
            </a:r>
            <a:r>
              <a:rPr lang="en-US" sz="1200" kern="1200" dirty="0">
                <a:solidFill>
                  <a:schemeClr val="tx1"/>
                </a:solidFill>
                <a:effectLst/>
                <a:latin typeface="+mn-lt"/>
                <a:ea typeface="+mn-ea"/>
                <a:cs typeface="+mn-cs"/>
              </a:rPr>
              <a:t>Policies that make sure healthy food options are available on public property aid city residents in making smart decisions that will help them achieve and maintain a healthy weight. A city that has a health procurement policy applicable to all city contracts for food and drinks served at city venues, meetings, and events earned a gold medal. Otherwise, cities earned silver or bronze medals based on their healthy vending machine policies.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Pre-K: </a:t>
            </a:r>
            <a:r>
              <a:rPr lang="en-US" sz="1200" kern="1200" dirty="0" err="1">
                <a:solidFill>
                  <a:schemeClr val="tx1"/>
                </a:solidFill>
                <a:effectLst/>
                <a:latin typeface="+mn-lt"/>
                <a:ea typeface="+mn-ea"/>
                <a:cs typeface="+mn-cs"/>
              </a:rPr>
              <a:t>CityHealth’s</a:t>
            </a:r>
            <a:r>
              <a:rPr lang="en-US" sz="1200" kern="1200" dirty="0">
                <a:solidFill>
                  <a:schemeClr val="tx1"/>
                </a:solidFill>
                <a:effectLst/>
                <a:latin typeface="+mn-lt"/>
                <a:ea typeface="+mn-ea"/>
                <a:cs typeface="+mn-cs"/>
              </a:rPr>
              <a:t> assessment of Pre-K quality is based on the National Institute of Early Education Research’s 10 research-based quality standard benchmarks, along with an assessment of the level of enrollment in the city’s largest Pre-K program. These benchmarks are consistent with what research suggests as minimums for highly effective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Smoke-Free Indoor Air: </a:t>
            </a:r>
            <a:r>
              <a:rPr lang="en-US" sz="1200" kern="1200" dirty="0">
                <a:solidFill>
                  <a:schemeClr val="tx1"/>
                </a:solidFill>
                <a:effectLst/>
                <a:latin typeface="+mn-lt"/>
                <a:ea typeface="+mn-ea"/>
                <a:cs typeface="+mn-cs"/>
              </a:rPr>
              <a:t>Smoke-free indoor air policies protect non-smokers from the harmful effects of tobacco and reduce smokers’ consumption of tobacco at the same time. Thirty-six out of 40 cities received a medal for smoke-free indoor air laws, including 19 gold, 13 silver, and 4 bronze.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Tobacco 21: </a:t>
            </a:r>
            <a:r>
              <a:rPr lang="en-US" sz="1200" kern="1200" dirty="0">
                <a:solidFill>
                  <a:schemeClr val="tx1"/>
                </a:solidFill>
                <a:effectLst/>
                <a:latin typeface="+mn-lt"/>
                <a:ea typeface="+mn-ea"/>
                <a:cs typeface="+mn-cs"/>
              </a:rPr>
              <a:t>Policies that raise the minimum legal age for the sale of tobacco products to 21 can reduce the number of young people – even those younger than 21 – using these products, which greatly reduces their risk for addiction, disease, and premature death. The 2018 assessment also addresses whether the Tobacco 21 law covers e-cigarettes.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A9AAE7C-81E9-7C47-A050-195DA3861666}" type="slidenum">
              <a:rPr lang="en-US" smtClean="0"/>
              <a:t>4</a:t>
            </a:fld>
            <a:endParaRPr lang="en-US"/>
          </a:p>
        </p:txBody>
      </p:sp>
    </p:spTree>
    <p:extLst>
      <p:ext uri="{BB962C8B-B14F-4D97-AF65-F5344CB8AC3E}">
        <p14:creationId xmlns:p14="http://schemas.microsoft.com/office/powerpoint/2010/main" val="2842941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A9AAE7C-81E9-7C47-A050-195DA3861666}" type="slidenum">
              <a:rPr lang="en-US" smtClean="0"/>
              <a:t>5</a:t>
            </a:fld>
            <a:endParaRPr lang="en-US"/>
          </a:p>
        </p:txBody>
      </p:sp>
    </p:spTree>
    <p:extLst>
      <p:ext uri="{BB962C8B-B14F-4D97-AF65-F5344CB8AC3E}">
        <p14:creationId xmlns:p14="http://schemas.microsoft.com/office/powerpoint/2010/main" val="14973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AAE7C-81E9-7C47-A050-195DA3861666}" type="slidenum">
              <a:rPr lang="en-US" smtClean="0"/>
              <a:t>6</a:t>
            </a:fld>
            <a:endParaRPr lang="en-US"/>
          </a:p>
        </p:txBody>
      </p:sp>
    </p:spTree>
    <p:extLst>
      <p:ext uri="{BB962C8B-B14F-4D97-AF65-F5344CB8AC3E}">
        <p14:creationId xmlns:p14="http://schemas.microsoft.com/office/powerpoint/2010/main" val="4139034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67970" indent="-167970">
              <a:spcBef>
                <a:spcPts val="588"/>
              </a:spcBef>
              <a:spcAft>
                <a:spcPts val="1176"/>
              </a:spcAft>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FA48925A-8AD5-4AFE-88B7-A9179AC1F4A9}" type="slidenum">
              <a:rPr lang="en-US" smtClean="0"/>
              <a:t>8</a:t>
            </a:fld>
            <a:endParaRPr lang="en-US" dirty="0"/>
          </a:p>
        </p:txBody>
      </p:sp>
    </p:spTree>
    <p:extLst>
      <p:ext uri="{BB962C8B-B14F-4D97-AF65-F5344CB8AC3E}">
        <p14:creationId xmlns:p14="http://schemas.microsoft.com/office/powerpoint/2010/main" val="130548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A48925A-8AD5-4AFE-88B7-A9179AC1F4A9}" type="slidenum">
              <a:rPr lang="en-US" smtClean="0"/>
              <a:t>9</a:t>
            </a:fld>
            <a:endParaRPr lang="en-US" dirty="0"/>
          </a:p>
        </p:txBody>
      </p:sp>
    </p:spTree>
    <p:extLst>
      <p:ext uri="{BB962C8B-B14F-4D97-AF65-F5344CB8AC3E}">
        <p14:creationId xmlns:p14="http://schemas.microsoft.com/office/powerpoint/2010/main" val="1781735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b="1" dirty="0"/>
          </a:p>
        </p:txBody>
      </p:sp>
      <p:sp>
        <p:nvSpPr>
          <p:cNvPr id="4" name="Slide Number Placeholder 3"/>
          <p:cNvSpPr>
            <a:spLocks noGrp="1"/>
          </p:cNvSpPr>
          <p:nvPr>
            <p:ph type="sldNum" sz="quarter" idx="10"/>
          </p:nvPr>
        </p:nvSpPr>
        <p:spPr/>
        <p:txBody>
          <a:bodyPr/>
          <a:lstStyle/>
          <a:p>
            <a:fld id="{FA48925A-8AD5-4AFE-88B7-A9179AC1F4A9}" type="slidenum">
              <a:rPr lang="en-US" smtClean="0"/>
              <a:t>10</a:t>
            </a:fld>
            <a:endParaRPr lang="en-US" dirty="0"/>
          </a:p>
        </p:txBody>
      </p:sp>
    </p:spTree>
    <p:extLst>
      <p:ext uri="{BB962C8B-B14F-4D97-AF65-F5344CB8AC3E}">
        <p14:creationId xmlns:p14="http://schemas.microsoft.com/office/powerpoint/2010/main" val="848369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DB7B-263E-AF40-8A6B-DC924162E27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99EAD27-5A40-B34D-8B86-5415BBDF9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C5E1F-C1A2-4149-97A6-489F39F0E54B}"/>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5" name="Footer Placeholder 4">
            <a:extLst>
              <a:ext uri="{FF2B5EF4-FFF2-40B4-BE49-F238E27FC236}">
                <a16:creationId xmlns:a16="http://schemas.microsoft.com/office/drawing/2014/main" id="{8E814AAF-722F-0749-A421-0D3530E89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9E0D6-1A45-E649-9A08-6E2E0E918E65}"/>
              </a:ext>
            </a:extLst>
          </p:cNvPr>
          <p:cNvSpPr>
            <a:spLocks noGrp="1"/>
          </p:cNvSpPr>
          <p:nvPr>
            <p:ph type="sldNum" sz="quarter" idx="12"/>
          </p:nvPr>
        </p:nvSpPr>
        <p:spPr/>
        <p:txBody>
          <a:bodyPr/>
          <a:lstStyle/>
          <a:p>
            <a:fld id="{16425E63-37DD-DB4B-B457-9AB0C3557A48}" type="slidenum">
              <a:rPr lang="en-US" smtClean="0"/>
              <a:t>‹#›</a:t>
            </a:fld>
            <a:endParaRPr lang="en-US"/>
          </a:p>
        </p:txBody>
      </p:sp>
      <p:sp>
        <p:nvSpPr>
          <p:cNvPr id="7" name="Rectangle 6">
            <a:extLst>
              <a:ext uri="{FF2B5EF4-FFF2-40B4-BE49-F238E27FC236}">
                <a16:creationId xmlns:a16="http://schemas.microsoft.com/office/drawing/2014/main" id="{DA4AD1AD-B7E8-ED40-8326-FBBC1700220A}"/>
              </a:ext>
            </a:extLst>
          </p:cNvPr>
          <p:cNvSpPr/>
          <p:nvPr userDrawn="1"/>
        </p:nvSpPr>
        <p:spPr>
          <a:xfrm>
            <a:off x="0" y="0"/>
            <a:ext cx="12192000" cy="11223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94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8A7C-2BBF-3441-8022-83858E13E7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1BB81C-B27A-2348-AA3A-09E5A9AD078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9A02E-F8FC-0C45-A7B0-99B7DF0DF9FC}"/>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5" name="Footer Placeholder 4">
            <a:extLst>
              <a:ext uri="{FF2B5EF4-FFF2-40B4-BE49-F238E27FC236}">
                <a16:creationId xmlns:a16="http://schemas.microsoft.com/office/drawing/2014/main" id="{EBDB9E8A-E363-B642-B0B0-0C0AAFFF4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AF41F-6715-5949-858E-2B91D14AFDA4}"/>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44168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8D4F3A-766A-E14A-BBD8-8A119A33AB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4B4A8-CEE8-A943-B4C0-1F00FE9508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52E601-99AD-6A42-8053-A6B55BD1463A}"/>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5" name="Footer Placeholder 4">
            <a:extLst>
              <a:ext uri="{FF2B5EF4-FFF2-40B4-BE49-F238E27FC236}">
                <a16:creationId xmlns:a16="http://schemas.microsoft.com/office/drawing/2014/main" id="{E223960A-E8F5-C949-9693-0EE084E8A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BE16C-6210-8449-B68A-619274B9F046}"/>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2049795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7DB1BA6-F84A-484A-994F-275890A91BFE}" type="datetime1">
              <a:rPr lang="en-US"/>
              <a:pPr>
                <a:defRPr/>
              </a:pPr>
              <a:t>10/3/18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4C9710-9EC0-CB43-A32B-973432943BFA}" type="slidenum">
              <a:rPr lang="en-US"/>
              <a:pPr>
                <a:defRPr/>
              </a:pPr>
              <a:t>‹#›</a:t>
            </a:fld>
            <a:endParaRPr lang="en-US"/>
          </a:p>
        </p:txBody>
      </p:sp>
    </p:spTree>
    <p:extLst>
      <p:ext uri="{BB962C8B-B14F-4D97-AF65-F5344CB8AC3E}">
        <p14:creationId xmlns:p14="http://schemas.microsoft.com/office/powerpoint/2010/main" val="4220567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37CE7A-0BE9-5D46-8F08-9176ADC67971}" type="datetime1">
              <a:rPr lang="en-US"/>
              <a:pPr>
                <a:defRPr/>
              </a:pPr>
              <a:t>10/3/18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34ED7B-9F1F-1C4B-BF83-FD9FB6CC1555}" type="slidenum">
              <a:rPr lang="en-US"/>
              <a:pPr>
                <a:defRPr/>
              </a:pPr>
              <a:t>‹#›</a:t>
            </a:fld>
            <a:endParaRPr lang="en-US"/>
          </a:p>
        </p:txBody>
      </p:sp>
    </p:spTree>
    <p:extLst>
      <p:ext uri="{BB962C8B-B14F-4D97-AF65-F5344CB8AC3E}">
        <p14:creationId xmlns:p14="http://schemas.microsoft.com/office/powerpoint/2010/main" val="368497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90F8AB-B934-C849-9812-7CA0CDB3CBBE}"/>
              </a:ext>
            </a:extLst>
          </p:cNvPr>
          <p:cNvSpPr/>
          <p:nvPr userDrawn="1"/>
        </p:nvSpPr>
        <p:spPr>
          <a:xfrm>
            <a:off x="0" y="-4438"/>
            <a:ext cx="12192000" cy="13167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BD8E4F9-EBAF-C74C-9329-537A1ACDE19B}"/>
              </a:ext>
            </a:extLst>
          </p:cNvPr>
          <p:cNvPicPr>
            <a:picLocks noChangeAspect="1"/>
          </p:cNvPicPr>
          <p:nvPr userDrawn="1"/>
        </p:nvPicPr>
        <p:blipFill rotWithShape="1">
          <a:blip r:embed="rId2"/>
          <a:srcRect t="1838" b="1838"/>
          <a:stretch/>
        </p:blipFill>
        <p:spPr>
          <a:xfrm>
            <a:off x="934569" y="-4438"/>
            <a:ext cx="1193832" cy="1321174"/>
          </a:xfrm>
          <a:prstGeom prst="rect">
            <a:avLst/>
          </a:prstGeom>
          <a:ln>
            <a:noFill/>
          </a:ln>
        </p:spPr>
      </p:pic>
    </p:spTree>
    <p:extLst>
      <p:ext uri="{BB962C8B-B14F-4D97-AF65-F5344CB8AC3E}">
        <p14:creationId xmlns:p14="http://schemas.microsoft.com/office/powerpoint/2010/main" val="425726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A7B05-C24A-D140-8713-EDB5EDE0C7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8AAFC-8BE7-0C48-ADAA-812CA4F11C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FF85D50-8C37-0745-9D92-4B1CB44C39A5}"/>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5" name="Footer Placeholder 4">
            <a:extLst>
              <a:ext uri="{FF2B5EF4-FFF2-40B4-BE49-F238E27FC236}">
                <a16:creationId xmlns:a16="http://schemas.microsoft.com/office/drawing/2014/main" id="{0CDB516F-CD0B-074B-AEF3-85AF3F721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F25EE-35DF-754B-9822-BB1B1C0355B1}"/>
              </a:ext>
            </a:extLst>
          </p:cNvPr>
          <p:cNvSpPr>
            <a:spLocks noGrp="1"/>
          </p:cNvSpPr>
          <p:nvPr>
            <p:ph type="sldNum" sz="quarter" idx="12"/>
          </p:nvPr>
        </p:nvSpPr>
        <p:spPr/>
        <p:txBody>
          <a:bodyPr/>
          <a:lstStyle/>
          <a:p>
            <a:fld id="{16425E63-37DD-DB4B-B457-9AB0C3557A48}" type="slidenum">
              <a:rPr lang="en-US" smtClean="0"/>
              <a:t>‹#›</a:t>
            </a:fld>
            <a:endParaRPr lang="en-US"/>
          </a:p>
        </p:txBody>
      </p:sp>
      <p:sp>
        <p:nvSpPr>
          <p:cNvPr id="7" name="Rectangle 6">
            <a:extLst>
              <a:ext uri="{FF2B5EF4-FFF2-40B4-BE49-F238E27FC236}">
                <a16:creationId xmlns:a16="http://schemas.microsoft.com/office/drawing/2014/main" id="{064128D0-E545-7940-9077-90879E073D36}"/>
              </a:ext>
            </a:extLst>
          </p:cNvPr>
          <p:cNvSpPr/>
          <p:nvPr userDrawn="1"/>
        </p:nvSpPr>
        <p:spPr>
          <a:xfrm>
            <a:off x="0" y="-4438"/>
            <a:ext cx="12192000" cy="13167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086DDC-3AA6-D743-84DD-F93F980D3687}"/>
              </a:ext>
            </a:extLst>
          </p:cNvPr>
          <p:cNvPicPr>
            <a:picLocks noChangeAspect="1"/>
          </p:cNvPicPr>
          <p:nvPr userDrawn="1"/>
        </p:nvPicPr>
        <p:blipFill rotWithShape="1">
          <a:blip r:embed="rId2"/>
          <a:srcRect t="1838" b="1838"/>
          <a:stretch/>
        </p:blipFill>
        <p:spPr>
          <a:xfrm>
            <a:off x="934569" y="-4438"/>
            <a:ext cx="1193832" cy="1321174"/>
          </a:xfrm>
          <a:prstGeom prst="rect">
            <a:avLst/>
          </a:prstGeom>
          <a:ln>
            <a:noFill/>
          </a:ln>
        </p:spPr>
      </p:pic>
    </p:spTree>
    <p:extLst>
      <p:ext uri="{BB962C8B-B14F-4D97-AF65-F5344CB8AC3E}">
        <p14:creationId xmlns:p14="http://schemas.microsoft.com/office/powerpoint/2010/main" val="396130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2332A7-2C65-4749-9A6F-DF67CBA58CC4}"/>
              </a:ext>
            </a:extLst>
          </p:cNvPr>
          <p:cNvSpPr/>
          <p:nvPr userDrawn="1"/>
        </p:nvSpPr>
        <p:spPr>
          <a:xfrm>
            <a:off x="0" y="-4438"/>
            <a:ext cx="12192000" cy="1316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EFE91B4-CE86-1348-B82D-C8FB03F562CB}"/>
              </a:ext>
            </a:extLst>
          </p:cNvPr>
          <p:cNvPicPr>
            <a:picLocks noChangeAspect="1"/>
          </p:cNvPicPr>
          <p:nvPr userDrawn="1"/>
        </p:nvPicPr>
        <p:blipFill rotWithShape="1">
          <a:blip r:embed="rId2"/>
          <a:srcRect t="1838" b="1838"/>
          <a:stretch/>
        </p:blipFill>
        <p:spPr>
          <a:xfrm>
            <a:off x="934569" y="-4438"/>
            <a:ext cx="1193832" cy="1321174"/>
          </a:xfrm>
          <a:prstGeom prst="rect">
            <a:avLst/>
          </a:prstGeom>
          <a:ln>
            <a:noFill/>
          </a:ln>
        </p:spPr>
      </p:pic>
    </p:spTree>
    <p:extLst>
      <p:ext uri="{BB962C8B-B14F-4D97-AF65-F5344CB8AC3E}">
        <p14:creationId xmlns:p14="http://schemas.microsoft.com/office/powerpoint/2010/main" val="412597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A40A-A4B7-C04C-9E6A-86D4A9921A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F5DE63-9219-F44F-83B6-D78EAD90A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AAE5F6-8783-0540-BAD5-F7B1C9B5A3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665ECF-DEB9-0A45-BE00-5A11B2839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4AA54F-E961-904D-B12D-B2793125A3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E9214D-ECB1-5442-BDA1-05D22E3A2BFE}"/>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8" name="Footer Placeholder 7">
            <a:extLst>
              <a:ext uri="{FF2B5EF4-FFF2-40B4-BE49-F238E27FC236}">
                <a16:creationId xmlns:a16="http://schemas.microsoft.com/office/drawing/2014/main" id="{F6E272EF-C7EF-F840-BB43-91F6A6C05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F30234-5413-6E4A-BC50-8CA636027052}"/>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876995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50DB-99AF-7B41-9503-1A84483997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CAC80-1EE3-A94E-A08D-92BC74353456}"/>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4" name="Footer Placeholder 3">
            <a:extLst>
              <a:ext uri="{FF2B5EF4-FFF2-40B4-BE49-F238E27FC236}">
                <a16:creationId xmlns:a16="http://schemas.microsoft.com/office/drawing/2014/main" id="{D1D12D68-7F73-7D46-9052-6C9C23F68D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FE879-E36D-2A4E-BEC1-FB97299294DC}"/>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4114963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336BB-521E-004E-9775-CF4222F4B4D7}"/>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3" name="Footer Placeholder 2">
            <a:extLst>
              <a:ext uri="{FF2B5EF4-FFF2-40B4-BE49-F238E27FC236}">
                <a16:creationId xmlns:a16="http://schemas.microsoft.com/office/drawing/2014/main" id="{8D7011F9-AA6B-AA47-AE42-C0E8E9A1BC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722B03-FF50-214C-AEBD-F133DDAFA9F6}"/>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138064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FD97-ED75-994D-8B69-E09D828AF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AACC4A-DEE6-6A46-AF55-6C0907260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26BAB-B736-BC46-A05D-07D647D51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B9717B-9AFE-284F-95A2-833A3D93087E}"/>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6" name="Footer Placeholder 5">
            <a:extLst>
              <a:ext uri="{FF2B5EF4-FFF2-40B4-BE49-F238E27FC236}">
                <a16:creationId xmlns:a16="http://schemas.microsoft.com/office/drawing/2014/main" id="{989CE347-85F4-3D4B-88B9-0013D1D92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7BD00-0BB2-744B-A12A-A2A979F3EE4B}"/>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314445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C746-59D9-E84A-AA9D-7D41419AC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8AE1A-A3F1-3648-92B5-3CFE94B0F0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2DBC0-8247-474B-8546-F13B40405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83A0D1-A2A1-184E-8F3F-016C80D15217}"/>
              </a:ext>
            </a:extLst>
          </p:cNvPr>
          <p:cNvSpPr>
            <a:spLocks noGrp="1"/>
          </p:cNvSpPr>
          <p:nvPr>
            <p:ph type="dt" sz="half" idx="10"/>
          </p:nvPr>
        </p:nvSpPr>
        <p:spPr/>
        <p:txBody>
          <a:bodyPr/>
          <a:lstStyle/>
          <a:p>
            <a:fld id="{9E914E3E-FC99-134A-AEEF-BA9BE92B32F8}" type="datetimeFigureOut">
              <a:rPr lang="en-US" smtClean="0"/>
              <a:t>10/3/18</a:t>
            </a:fld>
            <a:endParaRPr lang="en-US"/>
          </a:p>
        </p:txBody>
      </p:sp>
      <p:sp>
        <p:nvSpPr>
          <p:cNvPr id="6" name="Footer Placeholder 5">
            <a:extLst>
              <a:ext uri="{FF2B5EF4-FFF2-40B4-BE49-F238E27FC236}">
                <a16:creationId xmlns:a16="http://schemas.microsoft.com/office/drawing/2014/main" id="{0D9D8C75-6F3E-744C-8523-1C88C8991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CA097-AB2F-E942-8AE3-4DE4DD774690}"/>
              </a:ext>
            </a:extLst>
          </p:cNvPr>
          <p:cNvSpPr>
            <a:spLocks noGrp="1"/>
          </p:cNvSpPr>
          <p:nvPr>
            <p:ph type="sldNum" sz="quarter" idx="12"/>
          </p:nvPr>
        </p:nvSpPr>
        <p:spPr/>
        <p:txBody>
          <a:bodyPr/>
          <a:lstStyle/>
          <a:p>
            <a:fld id="{16425E63-37DD-DB4B-B457-9AB0C3557A48}" type="slidenum">
              <a:rPr lang="en-US" smtClean="0"/>
              <a:t>‹#›</a:t>
            </a:fld>
            <a:endParaRPr lang="en-US"/>
          </a:p>
        </p:txBody>
      </p:sp>
    </p:spTree>
    <p:extLst>
      <p:ext uri="{BB962C8B-B14F-4D97-AF65-F5344CB8AC3E}">
        <p14:creationId xmlns:p14="http://schemas.microsoft.com/office/powerpoint/2010/main" val="278242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EE7784-7E52-BD47-B5CC-B842616A3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BB7BE21-E01F-004A-9709-F80344BFB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966D981-33D8-3A48-A478-43748F9AC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14E3E-FC99-134A-AEEF-BA9BE92B32F8}" type="datetimeFigureOut">
              <a:rPr lang="en-US" smtClean="0"/>
              <a:t>10/3/18</a:t>
            </a:fld>
            <a:endParaRPr lang="en-US"/>
          </a:p>
        </p:txBody>
      </p:sp>
      <p:sp>
        <p:nvSpPr>
          <p:cNvPr id="5" name="Footer Placeholder 4">
            <a:extLst>
              <a:ext uri="{FF2B5EF4-FFF2-40B4-BE49-F238E27FC236}">
                <a16:creationId xmlns:a16="http://schemas.microsoft.com/office/drawing/2014/main" id="{D8E06E1C-8484-9C4A-AFD3-ACFE8A663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3CDEC6-E515-6C45-8602-E3BE1EA43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25E63-37DD-DB4B-B457-9AB0C3557A48}" type="slidenum">
              <a:rPr lang="en-US" smtClean="0"/>
              <a:t>‹#›</a:t>
            </a:fld>
            <a:endParaRPr lang="en-US"/>
          </a:p>
        </p:txBody>
      </p:sp>
    </p:spTree>
    <p:extLst>
      <p:ext uri="{BB962C8B-B14F-4D97-AF65-F5344CB8AC3E}">
        <p14:creationId xmlns:p14="http://schemas.microsoft.com/office/powerpoint/2010/main" val="3334164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3600" b="1" i="0" kern="1200" spc="0" baseline="0">
          <a:solidFill>
            <a:schemeClr val="tx1"/>
          </a:solidFill>
          <a:latin typeface="Work Sans" pitchFamily="2" charset="77"/>
          <a:ea typeface="Karla"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ww.sanantonio.gov/tobacco21"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8481E8-4534-C348-818F-B735815CB986}"/>
              </a:ext>
            </a:extLst>
          </p:cNvPr>
          <p:cNvPicPr>
            <a:picLocks noChangeAspect="1"/>
          </p:cNvPicPr>
          <p:nvPr/>
        </p:nvPicPr>
        <p:blipFill rotWithShape="1">
          <a:blip r:embed="rId3"/>
          <a:srcRect t="-1" b="15678"/>
          <a:stretch/>
        </p:blipFill>
        <p:spPr>
          <a:xfrm>
            <a:off x="0" y="0"/>
            <a:ext cx="12199620" cy="6857999"/>
          </a:xfrm>
          <a:prstGeom prst="rect">
            <a:avLst/>
          </a:prstGeom>
        </p:spPr>
      </p:pic>
      <p:sp>
        <p:nvSpPr>
          <p:cNvPr id="7" name="Rectangle 6">
            <a:extLst>
              <a:ext uri="{FF2B5EF4-FFF2-40B4-BE49-F238E27FC236}">
                <a16:creationId xmlns:a16="http://schemas.microsoft.com/office/drawing/2014/main" id="{DC2BFF6F-0C77-F046-9089-ABFC6CA194F1}"/>
              </a:ext>
            </a:extLst>
          </p:cNvPr>
          <p:cNvSpPr/>
          <p:nvPr/>
        </p:nvSpPr>
        <p:spPr>
          <a:xfrm>
            <a:off x="-2" y="0"/>
            <a:ext cx="4515059" cy="6309360"/>
          </a:xfrm>
          <a:prstGeom prst="rect">
            <a:avLst/>
          </a:prstGeom>
          <a:solidFill>
            <a:schemeClr val="accent1">
              <a:alpha val="69000"/>
            </a:schemeClr>
          </a:solidFill>
          <a:ln>
            <a:noFill/>
          </a:ln>
          <a:effectLst>
            <a:outerShdw sx="1000" sy="1000" algn="ctr" rotWithShape="0">
              <a:srgbClr val="000000">
                <a:alpha val="5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85B073-3C29-2E4D-BE59-7A7AD49CF6A1}"/>
              </a:ext>
            </a:extLst>
          </p:cNvPr>
          <p:cNvSpPr/>
          <p:nvPr/>
        </p:nvSpPr>
        <p:spPr>
          <a:xfrm>
            <a:off x="6162987" y="1170131"/>
            <a:ext cx="4381081" cy="396909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BBDF82A-10B2-D24F-9C84-971E8855B651}"/>
              </a:ext>
            </a:extLst>
          </p:cNvPr>
          <p:cNvPicPr>
            <a:picLocks noChangeAspect="1"/>
          </p:cNvPicPr>
          <p:nvPr/>
        </p:nvPicPr>
        <p:blipFill>
          <a:blip r:embed="rId4"/>
          <a:stretch>
            <a:fillRect/>
          </a:stretch>
        </p:blipFill>
        <p:spPr>
          <a:xfrm>
            <a:off x="6501008" y="1446443"/>
            <a:ext cx="3732755" cy="3499458"/>
          </a:xfrm>
          <a:prstGeom prst="rect">
            <a:avLst/>
          </a:prstGeom>
        </p:spPr>
      </p:pic>
      <p:sp>
        <p:nvSpPr>
          <p:cNvPr id="6" name="Rectangle 5">
            <a:extLst>
              <a:ext uri="{FF2B5EF4-FFF2-40B4-BE49-F238E27FC236}">
                <a16:creationId xmlns:a16="http://schemas.microsoft.com/office/drawing/2014/main" id="{25F0639F-CDBB-CF4C-85C1-0AA16A0F062C}"/>
              </a:ext>
            </a:extLst>
          </p:cNvPr>
          <p:cNvSpPr/>
          <p:nvPr/>
        </p:nvSpPr>
        <p:spPr>
          <a:xfrm>
            <a:off x="-3" y="6309360"/>
            <a:ext cx="12192001" cy="548640"/>
          </a:xfrm>
          <a:prstGeom prst="rect">
            <a:avLst/>
          </a:prstGeom>
          <a:solidFill>
            <a:srgbClr val="E86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33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lumMod val="75000"/>
                    <a:lumOff val="25000"/>
                  </a:schemeClr>
                </a:solidFill>
                <a:latin typeface="Calibri Light" panose="020F0302020204030204" pitchFamily="34" charset="0"/>
              </a:rPr>
              <a:t>Where is T21 already in place?</a:t>
            </a:r>
          </a:p>
        </p:txBody>
      </p:sp>
      <p:sp>
        <p:nvSpPr>
          <p:cNvPr id="9" name="Slide Number Placeholder 2"/>
          <p:cNvSpPr>
            <a:spLocks noGrp="1"/>
          </p:cNvSpPr>
          <p:nvPr>
            <p:ph type="sldNum" sz="quarter" idx="12"/>
          </p:nvPr>
        </p:nvSpPr>
        <p:spPr>
          <a:xfrm>
            <a:off x="9435774" y="6356350"/>
            <a:ext cx="2743200" cy="365125"/>
          </a:xfrm>
          <a:prstGeom prst="rect">
            <a:avLst/>
          </a:prstGeom>
        </p:spPr>
        <p:txBody>
          <a:bodyPr lIns="121917" tIns="60958" rIns="121917" bIns="60958"/>
          <a:lstStyle>
            <a:lvl1pPr algn="r">
              <a:defRPr sz="1900" b="1">
                <a:solidFill>
                  <a:schemeClr val="bg2"/>
                </a:solidFill>
                <a:latin typeface="Myriad Pro"/>
              </a:defRPr>
            </a:lvl1pPr>
          </a:lstStyle>
          <a:p>
            <a:fld id="{5B76F667-0A41-4574-9B52-4061DE96C5E9}" type="slidenum">
              <a:rPr lang="en-US" sz="1600" b="0"/>
              <a:pPr/>
              <a:t>10</a:t>
            </a:fld>
            <a:endParaRPr lang="en-US" sz="1600" b="0" dirty="0"/>
          </a:p>
        </p:txBody>
      </p:sp>
      <p:sp>
        <p:nvSpPr>
          <p:cNvPr id="6" name="TextBox 5"/>
          <p:cNvSpPr txBox="1"/>
          <p:nvPr/>
        </p:nvSpPr>
        <p:spPr>
          <a:xfrm>
            <a:off x="8633009" y="2497094"/>
            <a:ext cx="3200401" cy="2154432"/>
          </a:xfrm>
          <a:prstGeom prst="rect">
            <a:avLst/>
          </a:prstGeom>
          <a:noFill/>
        </p:spPr>
        <p:txBody>
          <a:bodyPr wrap="square" lIns="121917" tIns="60958" rIns="121917" bIns="60958" rtlCol="0">
            <a:spAutoFit/>
          </a:bodyPr>
          <a:lstStyle/>
          <a:p>
            <a:pPr algn="ctr"/>
            <a:r>
              <a:rPr lang="en-US" sz="4400" dirty="0">
                <a:latin typeface="Calibri Light" panose="020F0302020204030204" pitchFamily="34" charset="0"/>
              </a:rPr>
              <a:t>30% of Americans covered</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18" y="1304178"/>
            <a:ext cx="8128000" cy="498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027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09396"/>
            <a:ext cx="11176000" cy="1143000"/>
          </a:xfrm>
          <a:noFill/>
        </p:spPr>
        <p:txBody>
          <a:bodyPr>
            <a:normAutofit/>
          </a:bodyPr>
          <a:lstStyle/>
          <a:p>
            <a:pPr algn="l"/>
            <a:r>
              <a:rPr lang="en-US" dirty="0">
                <a:solidFill>
                  <a:schemeClr val="tx1">
                    <a:lumMod val="75000"/>
                    <a:lumOff val="25000"/>
                  </a:schemeClr>
                </a:solidFill>
                <a:latin typeface="Calibri Light" panose="020F0302020204030204" pitchFamily="34" charset="0"/>
              </a:rPr>
              <a:t>Needham Case History</a:t>
            </a:r>
          </a:p>
        </p:txBody>
      </p:sp>
      <p:sp>
        <p:nvSpPr>
          <p:cNvPr id="9" name="Slide Number Placeholder 2"/>
          <p:cNvSpPr txBox="1">
            <a:spLocks/>
          </p:cNvSpPr>
          <p:nvPr/>
        </p:nvSpPr>
        <p:spPr>
          <a:xfrm>
            <a:off x="10566400" y="6375402"/>
            <a:ext cx="1625600" cy="464185"/>
          </a:xfrm>
          <a:prstGeom prst="rect">
            <a:avLst/>
          </a:prstGeom>
        </p:spPr>
        <p:txBody>
          <a:bodyPr lIns="121917" tIns="60958" rIns="121917" bIns="60958"/>
          <a:lstStyle>
            <a:defPPr>
              <a:defRPr lang="en-US"/>
            </a:defPPr>
            <a:lvl1pPr marL="0" algn="r" defTabSz="914400" rtl="0" eaLnBrk="1" latinLnBrk="0" hangingPunct="1">
              <a:defRPr sz="1400" b="1" kern="1200">
                <a:solidFill>
                  <a:schemeClr val="bg2"/>
                </a:solidFill>
                <a:latin typeface="Myriad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76F667-0A41-4574-9B52-4061DE96C5E9}" type="slidenum">
              <a:rPr lang="en-US" sz="1600" b="0"/>
              <a:pPr/>
              <a:t>11</a:t>
            </a:fld>
            <a:endParaRPr lang="en-US" sz="1600" b="0" dirty="0"/>
          </a:p>
        </p:txBody>
      </p:sp>
      <p:grpSp>
        <p:nvGrpSpPr>
          <p:cNvPr id="4" name="Group 3"/>
          <p:cNvGrpSpPr>
            <a:grpSpLocks noChangeAspect="1"/>
          </p:cNvGrpSpPr>
          <p:nvPr/>
        </p:nvGrpSpPr>
        <p:grpSpPr>
          <a:xfrm>
            <a:off x="477610" y="1129885"/>
            <a:ext cx="5033000" cy="5038750"/>
            <a:chOff x="-1" y="1190303"/>
            <a:chExt cx="3063240" cy="4088986"/>
          </a:xfrm>
        </p:grpSpPr>
        <p:pic>
          <p:nvPicPr>
            <p:cNvPr id="8" name="Picture 7" descr="http://ed101.bu.edu/StudentDoc/Archives/ED101fa09/katyrr/Images%20WS/greater%20boston%20colors.jpg"/>
            <p:cNvPicPr>
              <a:picLocks noChangeAspect="1" noChangeArrowheads="1"/>
            </p:cNvPicPr>
            <p:nvPr/>
          </p:nvPicPr>
          <p:blipFill rotWithShape="1">
            <a:blip r:embed="rId3">
              <a:extLst>
                <a:ext uri="{28A0092B-C50C-407E-A947-70E740481C1C}">
                  <a14:useLocalDpi xmlns:a14="http://schemas.microsoft.com/office/drawing/2010/main" val="0"/>
                </a:ext>
              </a:extLst>
            </a:blip>
            <a:srcRect b="1600"/>
            <a:stretch/>
          </p:blipFill>
          <p:spPr bwMode="auto">
            <a:xfrm>
              <a:off x="-1" y="1190303"/>
              <a:ext cx="3063240" cy="408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49287" y="3137664"/>
              <a:ext cx="914400" cy="996075"/>
            </a:xfrm>
            <a:prstGeom prst="ellipse">
              <a:avLst/>
            </a:prstGeom>
            <a:noFill/>
            <a:ln w="57150">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3" name="Rectangle 2">
            <a:extLst>
              <a:ext uri="{FF2B5EF4-FFF2-40B4-BE49-F238E27FC236}">
                <a16:creationId xmlns:a16="http://schemas.microsoft.com/office/drawing/2014/main" id="{41EC5549-D525-444E-8ECE-0E7E97F90593}"/>
              </a:ext>
            </a:extLst>
          </p:cNvPr>
          <p:cNvSpPr/>
          <p:nvPr/>
        </p:nvSpPr>
        <p:spPr>
          <a:xfrm>
            <a:off x="10058400" y="1295400"/>
            <a:ext cx="1524000" cy="81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grpSp>
        <p:nvGrpSpPr>
          <p:cNvPr id="5" name="Group 4"/>
          <p:cNvGrpSpPr>
            <a:grpSpLocks noChangeAspect="1"/>
          </p:cNvGrpSpPr>
          <p:nvPr/>
        </p:nvGrpSpPr>
        <p:grpSpPr>
          <a:xfrm>
            <a:off x="5394575" y="1139436"/>
            <a:ext cx="6557064" cy="5029200"/>
            <a:chOff x="4267200" y="951962"/>
            <a:chExt cx="4768774" cy="487680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67200" y="951962"/>
              <a:ext cx="4768774" cy="48768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Oval 10"/>
            <p:cNvSpPr/>
            <p:nvPr/>
          </p:nvSpPr>
          <p:spPr>
            <a:xfrm>
              <a:off x="7181067" y="3749973"/>
              <a:ext cx="685800" cy="757989"/>
            </a:xfrm>
            <a:prstGeom prst="ellipse">
              <a:avLst/>
            </a:prstGeom>
            <a:noFill/>
            <a:ln w="38100">
              <a:solidFill>
                <a:srgbClr val="FF3B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306771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03200"/>
            <a:ext cx="11074400" cy="1092200"/>
          </a:xfrm>
        </p:spPr>
        <p:txBody>
          <a:bodyPr>
            <a:normAutofit/>
          </a:bodyPr>
          <a:lstStyle/>
          <a:p>
            <a:pPr algn="l"/>
            <a:r>
              <a:rPr lang="en-US" dirty="0">
                <a:solidFill>
                  <a:schemeClr val="tx1">
                    <a:lumMod val="75000"/>
                    <a:lumOff val="25000"/>
                  </a:schemeClr>
                </a:solidFill>
                <a:latin typeface="Calibri Light" panose="020F0302020204030204" pitchFamily="34" charset="0"/>
              </a:rPr>
              <a:t>Local Survey Results</a:t>
            </a:r>
          </a:p>
        </p:txBody>
      </p:sp>
      <p:sp>
        <p:nvSpPr>
          <p:cNvPr id="3" name="Content Placeholder 2"/>
          <p:cNvSpPr>
            <a:spLocks noGrp="1"/>
          </p:cNvSpPr>
          <p:nvPr>
            <p:ph idx="1"/>
          </p:nvPr>
        </p:nvSpPr>
        <p:spPr>
          <a:xfrm>
            <a:off x="579720" y="1498600"/>
            <a:ext cx="11074400" cy="1320800"/>
          </a:xfrm>
        </p:spPr>
        <p:txBody>
          <a:bodyPr>
            <a:noAutofit/>
          </a:bodyPr>
          <a:lstStyle/>
          <a:p>
            <a:pPr marL="0" indent="0">
              <a:spcBef>
                <a:spcPts val="800"/>
              </a:spcBef>
              <a:spcAft>
                <a:spcPts val="1600"/>
              </a:spcAft>
              <a:buNone/>
            </a:pPr>
            <a:r>
              <a:rPr lang="en-US" sz="3600" dirty="0">
                <a:latin typeface="Calibri Light" panose="020F0302020204030204" pitchFamily="34" charset="0"/>
              </a:rPr>
              <a:t>5,447 individuals responded to our Tobacco 21 survey that asked the question:</a:t>
            </a:r>
          </a:p>
        </p:txBody>
      </p:sp>
      <p:sp>
        <p:nvSpPr>
          <p:cNvPr id="4" name="Content Placeholder 2"/>
          <p:cNvSpPr txBox="1">
            <a:spLocks/>
          </p:cNvSpPr>
          <p:nvPr/>
        </p:nvSpPr>
        <p:spPr>
          <a:xfrm>
            <a:off x="609600" y="3022600"/>
            <a:ext cx="7213600" cy="2946400"/>
          </a:xfrm>
          <a:prstGeom prst="rect">
            <a:avLst/>
          </a:prstGeom>
        </p:spPr>
        <p:txBody>
          <a:bodyPr vert="horz" lIns="121917" tIns="60958" rIns="121917" bIns="6095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800"/>
              </a:spcBef>
              <a:buNone/>
            </a:pPr>
            <a:r>
              <a:rPr lang="en-US" sz="3600" dirty="0">
                <a:latin typeface="Calibri Light" panose="020F0302020204030204" pitchFamily="34" charset="0"/>
              </a:rPr>
              <a:t>Do you believe that the minimum tobacco sales age should be raised from 18 to 21? </a:t>
            </a:r>
          </a:p>
          <a:p>
            <a:pPr marL="0" indent="0">
              <a:spcBef>
                <a:spcPts val="800"/>
              </a:spcBef>
              <a:spcAft>
                <a:spcPts val="1600"/>
              </a:spcAft>
              <a:buNone/>
            </a:pPr>
            <a:r>
              <a:rPr lang="en-US" sz="3600" u="sng" dirty="0">
                <a:latin typeface="Calibri Light" panose="020F0302020204030204" pitchFamily="34" charset="0"/>
              </a:rPr>
              <a:t>77.5%</a:t>
            </a:r>
            <a:r>
              <a:rPr lang="en-US" sz="3600" dirty="0">
                <a:latin typeface="Calibri Light" panose="020F0302020204030204" pitchFamily="34" charset="0"/>
              </a:rPr>
              <a:t> answered Yes </a:t>
            </a:r>
          </a:p>
        </p:txBody>
      </p:sp>
      <p:graphicFrame>
        <p:nvGraphicFramePr>
          <p:cNvPr id="7" name="Content Placeholder 5"/>
          <p:cNvGraphicFramePr>
            <a:graphicFrameLocks/>
          </p:cNvGraphicFramePr>
          <p:nvPr>
            <p:extLst/>
          </p:nvPr>
        </p:nvGraphicFramePr>
        <p:xfrm>
          <a:off x="5450541" y="1663946"/>
          <a:ext cx="7112000" cy="4397692"/>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2"/>
          <p:cNvSpPr txBox="1">
            <a:spLocks/>
          </p:cNvSpPr>
          <p:nvPr/>
        </p:nvSpPr>
        <p:spPr>
          <a:xfrm>
            <a:off x="10566400" y="6375402"/>
            <a:ext cx="1625600" cy="464185"/>
          </a:xfrm>
          <a:prstGeom prst="rect">
            <a:avLst/>
          </a:prstGeom>
        </p:spPr>
        <p:txBody>
          <a:bodyPr lIns="121917" tIns="60958" rIns="121917" bIns="60958"/>
          <a:lstStyle>
            <a:defPPr>
              <a:defRPr lang="en-US"/>
            </a:defPPr>
            <a:lvl1pPr marL="0" algn="r" defTabSz="914400" rtl="0" eaLnBrk="1" latinLnBrk="0" hangingPunct="1">
              <a:defRPr sz="1400" b="1" kern="1200">
                <a:solidFill>
                  <a:schemeClr val="bg2"/>
                </a:solidFill>
                <a:latin typeface="Myriad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76F667-0A41-4574-9B52-4061DE96C5E9}" type="slidenum">
              <a:rPr lang="en-US" sz="1600" b="0"/>
              <a:pPr/>
              <a:t>12</a:t>
            </a:fld>
            <a:endParaRPr lang="en-US" sz="1600" b="0" dirty="0"/>
          </a:p>
        </p:txBody>
      </p:sp>
    </p:spTree>
    <p:extLst>
      <p:ext uri="{BB962C8B-B14F-4D97-AF65-F5344CB8AC3E}">
        <p14:creationId xmlns:p14="http://schemas.microsoft.com/office/powerpoint/2010/main" val="2584245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11379200" cy="1016000"/>
          </a:xfrm>
        </p:spPr>
        <p:txBody>
          <a:bodyPr>
            <a:normAutofit/>
          </a:bodyPr>
          <a:lstStyle/>
          <a:p>
            <a:pPr algn="l"/>
            <a:r>
              <a:rPr lang="en-US" dirty="0">
                <a:solidFill>
                  <a:schemeClr val="tx1">
                    <a:lumMod val="75000"/>
                    <a:lumOff val="25000"/>
                  </a:schemeClr>
                </a:solidFill>
                <a:latin typeface="Calibri Light" panose="020F0302020204030204" pitchFamily="34" charset="0"/>
              </a:rPr>
              <a:t>The Coalition</a:t>
            </a:r>
          </a:p>
        </p:txBody>
      </p:sp>
      <p:sp>
        <p:nvSpPr>
          <p:cNvPr id="5" name="Slide Number Placeholder 2"/>
          <p:cNvSpPr>
            <a:spLocks noGrp="1"/>
          </p:cNvSpPr>
          <p:nvPr>
            <p:ph type="sldNum" sz="quarter" idx="4294967295"/>
          </p:nvPr>
        </p:nvSpPr>
        <p:spPr>
          <a:xfrm>
            <a:off x="10566400" y="6375402"/>
            <a:ext cx="1625600" cy="464185"/>
          </a:xfrm>
          <a:prstGeom prst="rect">
            <a:avLst/>
          </a:prstGeom>
        </p:spPr>
        <p:txBody>
          <a:bodyPr lIns="121917" tIns="60958" rIns="121917" bIns="60958"/>
          <a:lstStyle>
            <a:lvl1pPr algn="r">
              <a:defRPr sz="1900" b="1">
                <a:solidFill>
                  <a:schemeClr val="bg2"/>
                </a:solidFill>
                <a:latin typeface="Myriad Pro"/>
              </a:defRPr>
            </a:lvl1pPr>
          </a:lstStyle>
          <a:p>
            <a:fld id="{5B76F667-0A41-4574-9B52-4061DE96C5E9}" type="slidenum">
              <a:rPr lang="en-US" sz="1600" b="0"/>
              <a:pPr/>
              <a:t>13</a:t>
            </a:fld>
            <a:endParaRPr lang="en-US" sz="1600" b="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50875" y="793370"/>
            <a:ext cx="90902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701" y="5012764"/>
            <a:ext cx="21463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94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948" y="249645"/>
            <a:ext cx="11290104" cy="944155"/>
          </a:xfrm>
        </p:spPr>
        <p:txBody>
          <a:bodyPr>
            <a:normAutofit/>
          </a:bodyPr>
          <a:lstStyle/>
          <a:p>
            <a:r>
              <a:rPr lang="en-US" dirty="0">
                <a:solidFill>
                  <a:schemeClr val="tx1">
                    <a:lumMod val="75000"/>
                    <a:lumOff val="25000"/>
                  </a:schemeClr>
                </a:solidFill>
                <a:latin typeface="Calibri Light" panose="020F0302020204030204" pitchFamily="34" charset="0"/>
              </a:rPr>
              <a:t>Information &amp; Education on T21</a:t>
            </a:r>
          </a:p>
        </p:txBody>
      </p:sp>
      <p:sp>
        <p:nvSpPr>
          <p:cNvPr id="5" name="Slide Number Placeholder 2"/>
          <p:cNvSpPr>
            <a:spLocks noGrp="1"/>
          </p:cNvSpPr>
          <p:nvPr>
            <p:ph type="sldNum" sz="quarter" idx="4294967295"/>
          </p:nvPr>
        </p:nvSpPr>
        <p:spPr>
          <a:xfrm>
            <a:off x="10566400" y="6375402"/>
            <a:ext cx="1625600" cy="464185"/>
          </a:xfrm>
          <a:prstGeom prst="rect">
            <a:avLst/>
          </a:prstGeom>
        </p:spPr>
        <p:txBody>
          <a:bodyPr lIns="121917" tIns="60958" rIns="121917" bIns="60958"/>
          <a:lstStyle>
            <a:lvl1pPr algn="r">
              <a:defRPr sz="1900" b="1">
                <a:solidFill>
                  <a:schemeClr val="bg2"/>
                </a:solidFill>
                <a:latin typeface="Myriad Pro"/>
              </a:defRPr>
            </a:lvl1pPr>
          </a:lstStyle>
          <a:p>
            <a:fld id="{5B76F667-0A41-4574-9B52-4061DE96C5E9}" type="slidenum">
              <a:rPr lang="en-US" sz="1600" b="0"/>
              <a:pPr/>
              <a:t>14</a:t>
            </a:fld>
            <a:endParaRPr lang="en-US" sz="1600" b="0" dirty="0"/>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6755824" y="1005535"/>
            <a:ext cx="3509197" cy="484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6" name="Picture 2" descr="H:\1 CHD  FY 2018\2 Senior Analyst - School Liaison\Tobacco21\SA T21 STAKEHOLDER INVITE (1).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52715" y="1014500"/>
            <a:ext cx="3570528" cy="4998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07953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tx1">
                    <a:lumMod val="75000"/>
                    <a:lumOff val="25000"/>
                  </a:schemeClr>
                </a:solidFill>
                <a:latin typeface="Calibri Light" panose="020F0302020204030204" pitchFamily="34" charset="0"/>
              </a:rPr>
              <a:t>Enforcement</a:t>
            </a:r>
          </a:p>
        </p:txBody>
      </p:sp>
      <p:sp>
        <p:nvSpPr>
          <p:cNvPr id="3" name="Content Placeholder 2"/>
          <p:cNvSpPr>
            <a:spLocks noGrp="1"/>
          </p:cNvSpPr>
          <p:nvPr>
            <p:ph idx="1"/>
          </p:nvPr>
        </p:nvSpPr>
        <p:spPr>
          <a:xfrm>
            <a:off x="609600" y="1600205"/>
            <a:ext cx="8928847" cy="4525963"/>
          </a:xfrm>
        </p:spPr>
        <p:txBody>
          <a:bodyPr>
            <a:normAutofit/>
          </a:bodyPr>
          <a:lstStyle/>
          <a:p>
            <a:pPr>
              <a:spcBef>
                <a:spcPts val="800"/>
              </a:spcBef>
              <a:spcAft>
                <a:spcPts val="1600"/>
              </a:spcAft>
            </a:pPr>
            <a:r>
              <a:rPr lang="en-US" sz="3200" dirty="0">
                <a:latin typeface="Calibri Light" panose="020F0302020204030204" pitchFamily="34" charset="0"/>
              </a:rPr>
              <a:t>Metro Health will lead enforcement</a:t>
            </a:r>
          </a:p>
          <a:p>
            <a:pPr>
              <a:spcBef>
                <a:spcPts val="800"/>
              </a:spcBef>
              <a:spcAft>
                <a:spcPts val="1600"/>
              </a:spcAft>
            </a:pPr>
            <a:r>
              <a:rPr lang="en-US" sz="3200" dirty="0">
                <a:latin typeface="Calibri Light" panose="020F0302020204030204" pitchFamily="34" charset="0"/>
              </a:rPr>
              <a:t>Will verify signage/training during routine inspections</a:t>
            </a:r>
          </a:p>
          <a:p>
            <a:pPr>
              <a:spcBef>
                <a:spcPts val="800"/>
              </a:spcBef>
              <a:spcAft>
                <a:spcPts val="1600"/>
              </a:spcAft>
            </a:pPr>
            <a:r>
              <a:rPr lang="en-US" sz="3200" dirty="0">
                <a:latin typeface="Calibri Light" panose="020F0302020204030204" pitchFamily="34" charset="0"/>
              </a:rPr>
              <a:t>Unannounced compliance checks</a:t>
            </a:r>
          </a:p>
          <a:p>
            <a:pPr lvl="1">
              <a:spcBef>
                <a:spcPts val="800"/>
              </a:spcBef>
              <a:spcAft>
                <a:spcPts val="1600"/>
              </a:spcAft>
            </a:pPr>
            <a:r>
              <a:rPr lang="en-US" sz="2800" dirty="0">
                <a:latin typeface="Calibri Light" panose="020F0302020204030204" pitchFamily="34" charset="0"/>
              </a:rPr>
              <a:t>Random sampling used to determine locations of retailers</a:t>
            </a:r>
          </a:p>
        </p:txBody>
      </p:sp>
      <p:sp>
        <p:nvSpPr>
          <p:cNvPr id="4" name="Slide Number Placeholder 3"/>
          <p:cNvSpPr>
            <a:spLocks noGrp="1"/>
          </p:cNvSpPr>
          <p:nvPr>
            <p:ph type="sldNum" sz="quarter" idx="4294967295"/>
          </p:nvPr>
        </p:nvSpPr>
        <p:spPr>
          <a:xfrm>
            <a:off x="10566400" y="6375402"/>
            <a:ext cx="1625600" cy="464185"/>
          </a:xfrm>
          <a:prstGeom prst="rect">
            <a:avLst/>
          </a:prstGeom>
        </p:spPr>
        <p:txBody>
          <a:bodyPr lIns="121917" tIns="60958" rIns="121917" bIns="60958"/>
          <a:lstStyle/>
          <a:p>
            <a:pPr algn="r"/>
            <a:fld id="{5B76F667-0A41-4574-9B52-4061DE96C5E9}" type="slidenum">
              <a:rPr lang="en-US" sz="1600">
                <a:solidFill>
                  <a:schemeClr val="bg2"/>
                </a:solidFill>
              </a:rPr>
              <a:pPr algn="r"/>
              <a:t>15</a:t>
            </a:fld>
            <a:endParaRPr lang="en-US" sz="1600" dirty="0">
              <a:solidFill>
                <a:schemeClr val="bg2"/>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26" r="24306"/>
          <a:stretch/>
        </p:blipFill>
        <p:spPr bwMode="auto">
          <a:xfrm>
            <a:off x="8768398" y="1486648"/>
            <a:ext cx="1770865" cy="2438400"/>
          </a:xfrm>
          <a:prstGeom prst="rect">
            <a:avLst/>
          </a:prstGeom>
          <a:solidFill>
            <a:srgbClr val="FFFFFF">
              <a:shade val="85000"/>
            </a:srgbClr>
          </a:solidFill>
          <a:ln w="9525">
            <a:no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133007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tx1">
                    <a:lumMod val="75000"/>
                    <a:lumOff val="25000"/>
                  </a:schemeClr>
                </a:solidFill>
                <a:latin typeface="Calibri Light" panose="020F0302020204030204" pitchFamily="34" charset="0"/>
              </a:rPr>
              <a:t>Lessons Learned </a:t>
            </a:r>
          </a:p>
        </p:txBody>
      </p:sp>
      <p:sp>
        <p:nvSpPr>
          <p:cNvPr id="3" name="Content Placeholder 2"/>
          <p:cNvSpPr>
            <a:spLocks noGrp="1"/>
          </p:cNvSpPr>
          <p:nvPr>
            <p:ph idx="1"/>
          </p:nvPr>
        </p:nvSpPr>
        <p:spPr/>
        <p:txBody>
          <a:bodyPr>
            <a:normAutofit/>
          </a:bodyPr>
          <a:lstStyle/>
          <a:p>
            <a:r>
              <a:rPr lang="en-US" sz="3200" dirty="0">
                <a:latin typeface="Calibri Light" panose="020F0302020204030204" pitchFamily="34" charset="0"/>
              </a:rPr>
              <a:t>Work with advocacy community </a:t>
            </a:r>
          </a:p>
          <a:p>
            <a:r>
              <a:rPr lang="en-US" sz="3200" dirty="0">
                <a:latin typeface="Calibri Light" panose="020F0302020204030204" pitchFamily="34" charset="0"/>
              </a:rPr>
              <a:t>Open, honest, redundant communication</a:t>
            </a:r>
          </a:p>
          <a:p>
            <a:r>
              <a:rPr lang="en-US" sz="3200" dirty="0">
                <a:latin typeface="Calibri Light" panose="020F0302020204030204" pitchFamily="34" charset="0"/>
              </a:rPr>
              <a:t>“The community wants this”</a:t>
            </a:r>
          </a:p>
          <a:p>
            <a:r>
              <a:rPr lang="en-US" sz="3200" dirty="0">
                <a:latin typeface="Calibri Light" panose="020F0302020204030204" pitchFamily="34" charset="0"/>
              </a:rPr>
              <a:t>PUP</a:t>
            </a:r>
          </a:p>
          <a:p>
            <a:r>
              <a:rPr lang="en-US" sz="3200" dirty="0">
                <a:latin typeface="Calibri Light" panose="020F0302020204030204" pitchFamily="34" charset="0"/>
              </a:rPr>
              <a:t>Be prepared for retail pushback</a:t>
            </a:r>
          </a:p>
          <a:p>
            <a:r>
              <a:rPr lang="en-US" sz="3200" dirty="0">
                <a:latin typeface="Calibri Light" panose="020F0302020204030204" pitchFamily="34" charset="0"/>
              </a:rPr>
              <a:t>I believe the science…BUT…</a:t>
            </a:r>
          </a:p>
        </p:txBody>
      </p:sp>
      <p:sp>
        <p:nvSpPr>
          <p:cNvPr id="4" name="Slide Number Placeholder 3"/>
          <p:cNvSpPr>
            <a:spLocks noGrp="1"/>
          </p:cNvSpPr>
          <p:nvPr>
            <p:ph type="sldNum" sz="quarter" idx="4294967295"/>
          </p:nvPr>
        </p:nvSpPr>
        <p:spPr>
          <a:xfrm>
            <a:off x="10566400" y="6375402"/>
            <a:ext cx="1625600" cy="464185"/>
          </a:xfrm>
          <a:prstGeom prst="rect">
            <a:avLst/>
          </a:prstGeom>
        </p:spPr>
        <p:txBody>
          <a:bodyPr lIns="121917" tIns="60958" rIns="121917" bIns="60958"/>
          <a:lstStyle/>
          <a:p>
            <a:pPr algn="r"/>
            <a:fld id="{5B76F667-0A41-4574-9B52-4061DE96C5E9}" type="slidenum">
              <a:rPr lang="en-US" sz="1600">
                <a:solidFill>
                  <a:schemeClr val="bg2"/>
                </a:solidFill>
              </a:rPr>
              <a:pPr algn="r"/>
              <a:t>16</a:t>
            </a:fld>
            <a:endParaRPr lang="en-US" sz="1600" dirty="0">
              <a:solidFill>
                <a:schemeClr val="bg2"/>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bwMode="auto">
          <a:xfrm>
            <a:off x="8513339" y="1539240"/>
            <a:ext cx="3413760" cy="3413760"/>
          </a:xfrm>
          <a:prstGeom prst="ellipse">
            <a:avLst/>
          </a:prstGeom>
          <a:ln w="19050" cap="rnd">
            <a:solidFill>
              <a:srgbClr val="C00000"/>
            </a:solidFill>
          </a:ln>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213345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word cloud policy"/>
          <p:cNvPicPr>
            <a:picLocks noChangeAspect="1" noChangeArrowheads="1"/>
          </p:cNvPicPr>
          <p:nvPr/>
        </p:nvPicPr>
        <p:blipFill rotWithShape="1">
          <a:blip r:embed="rId2">
            <a:extLst>
              <a:ext uri="{28A0092B-C50C-407E-A947-70E740481C1C}">
                <a14:useLocalDpi xmlns:a14="http://schemas.microsoft.com/office/drawing/2010/main" val="0"/>
              </a:ext>
            </a:extLst>
          </a:blip>
          <a:srcRect b="7867"/>
          <a:stretch/>
        </p:blipFill>
        <p:spPr bwMode="auto">
          <a:xfrm>
            <a:off x="1371059" y="546409"/>
            <a:ext cx="10312386" cy="56536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0643" y="17441"/>
            <a:ext cx="10515600" cy="1325563"/>
          </a:xfrm>
        </p:spPr>
        <p:txBody>
          <a:bodyPr/>
          <a:lstStyle/>
          <a:p>
            <a:r>
              <a:rPr lang="en-US" dirty="0"/>
              <a:t>Power of Policy</a:t>
            </a:r>
          </a:p>
        </p:txBody>
      </p:sp>
      <p:sp>
        <p:nvSpPr>
          <p:cNvPr id="3" name="TextBox 2"/>
          <p:cNvSpPr txBox="1"/>
          <p:nvPr/>
        </p:nvSpPr>
        <p:spPr>
          <a:xfrm>
            <a:off x="7196253" y="1773041"/>
            <a:ext cx="5185317" cy="1015663"/>
          </a:xfrm>
          <a:prstGeom prst="rect">
            <a:avLst/>
          </a:prstGeom>
          <a:noFill/>
        </p:spPr>
        <p:txBody>
          <a:bodyPr wrap="square" rtlCol="0">
            <a:spAutoFit/>
          </a:bodyPr>
          <a:lstStyle/>
          <a:p>
            <a:r>
              <a:rPr lang="en-US" sz="6000" dirty="0">
                <a:solidFill>
                  <a:srgbClr val="920000"/>
                </a:solidFill>
                <a:latin typeface="Kartika" panose="02020503030404060203" pitchFamily="18" charset="0"/>
                <a:cs typeface="Kartika" panose="02020503030404060203" pitchFamily="18" charset="0"/>
              </a:rPr>
              <a:t>buzzsaw</a:t>
            </a:r>
            <a:endParaRPr lang="en-US" dirty="0">
              <a:solidFill>
                <a:srgbClr val="920000"/>
              </a:solidFill>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1537122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Calibri Light" panose="020F0302020204030204" pitchFamily="34" charset="0"/>
              </a:rPr>
              <a:t>For More Information </a:t>
            </a:r>
          </a:p>
        </p:txBody>
      </p:sp>
      <p:sp>
        <p:nvSpPr>
          <p:cNvPr id="3" name="Content Placeholder 2"/>
          <p:cNvSpPr>
            <a:spLocks noGrp="1"/>
          </p:cNvSpPr>
          <p:nvPr>
            <p:ph idx="1"/>
          </p:nvPr>
        </p:nvSpPr>
        <p:spPr/>
        <p:txBody>
          <a:bodyPr>
            <a:normAutofit/>
          </a:bodyPr>
          <a:lstStyle/>
          <a:p>
            <a:pPr marL="0" indent="0" algn="ctr">
              <a:buNone/>
            </a:pPr>
            <a:r>
              <a:rPr lang="en-US" sz="4400" dirty="0">
                <a:latin typeface="Calibri Light" panose="020F0302020204030204" pitchFamily="34" charset="0"/>
              </a:rPr>
              <a:t>Visit our website</a:t>
            </a:r>
          </a:p>
          <a:p>
            <a:pPr marL="0" indent="0" algn="ctr">
              <a:buNone/>
            </a:pPr>
            <a:r>
              <a:rPr lang="en-US" sz="4400" b="1" u="sng" dirty="0">
                <a:latin typeface="Calibri Light" panose="020F0302020204030204" pitchFamily="34" charset="0"/>
                <a:hlinkClick r:id="rId3"/>
              </a:rPr>
              <a:t>www.sanantonio.gov/tobacco21</a:t>
            </a:r>
            <a:endParaRPr lang="en-US" sz="4400" b="1" dirty="0">
              <a:latin typeface="Calibri Light" panose="020F0302020204030204" pitchFamily="34" charset="0"/>
            </a:endParaRPr>
          </a:p>
          <a:p>
            <a:pPr marL="0" indent="0" algn="ctr">
              <a:buNone/>
            </a:pPr>
            <a:r>
              <a:rPr lang="en-US" sz="4400" dirty="0">
                <a:latin typeface="Calibri Light" panose="020F0302020204030204" pitchFamily="34" charset="0"/>
              </a:rPr>
              <a:t>Materials available for download and</a:t>
            </a:r>
            <a:endParaRPr lang="en-US" sz="4400" i="1" dirty="0">
              <a:latin typeface="Calibri Light" panose="020F0302020204030204" pitchFamily="34" charset="0"/>
            </a:endParaRPr>
          </a:p>
          <a:p>
            <a:pPr marL="0" indent="0" algn="ctr">
              <a:buNone/>
            </a:pPr>
            <a:r>
              <a:rPr lang="en-US" sz="4400" dirty="0">
                <a:latin typeface="Calibri Light" panose="020F0302020204030204" pitchFamily="34" charset="0"/>
              </a:rPr>
              <a:t>Keep checking back - more posted soon</a:t>
            </a:r>
          </a:p>
        </p:txBody>
      </p:sp>
      <p:sp>
        <p:nvSpPr>
          <p:cNvPr id="4" name="Slide Number Placeholder 3"/>
          <p:cNvSpPr>
            <a:spLocks noGrp="1"/>
          </p:cNvSpPr>
          <p:nvPr>
            <p:ph type="sldNum" sz="quarter" idx="4294967295"/>
          </p:nvPr>
        </p:nvSpPr>
        <p:spPr>
          <a:xfrm>
            <a:off x="10566400" y="6375402"/>
            <a:ext cx="1625600" cy="464185"/>
          </a:xfrm>
          <a:prstGeom prst="rect">
            <a:avLst/>
          </a:prstGeom>
        </p:spPr>
        <p:txBody>
          <a:bodyPr lIns="121917" tIns="60958" rIns="121917" bIns="60958"/>
          <a:lstStyle/>
          <a:p>
            <a:pPr algn="r"/>
            <a:fld id="{5B76F667-0A41-4574-9B52-4061DE96C5E9}" type="slidenum">
              <a:rPr lang="en-US" sz="1600">
                <a:solidFill>
                  <a:schemeClr val="bg2"/>
                </a:solidFill>
              </a:rPr>
              <a:pPr algn="r"/>
              <a:t>18</a:t>
            </a:fld>
            <a:endParaRPr lang="en-US" sz="1600" dirty="0">
              <a:solidFill>
                <a:schemeClr val="bg2"/>
              </a:solidFill>
            </a:endParaRPr>
          </a:p>
        </p:txBody>
      </p:sp>
      <p:pic>
        <p:nvPicPr>
          <p:cNvPr id="5" name="Content Placeholder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697" y="4761711"/>
            <a:ext cx="2624607" cy="975360"/>
          </a:xfrm>
          <a:prstGeom prst="rect">
            <a:avLst/>
          </a:prstGeom>
        </p:spPr>
      </p:pic>
    </p:spTree>
    <p:extLst>
      <p:ext uri="{BB962C8B-B14F-4D97-AF65-F5344CB8AC3E}">
        <p14:creationId xmlns:p14="http://schemas.microsoft.com/office/powerpoint/2010/main" val="2804681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ormAutofit/>
          </a:bodyPr>
          <a:lstStyle/>
          <a:p>
            <a:r>
              <a:rPr lang="en-US" dirty="0">
                <a:solidFill>
                  <a:schemeClr val="tx1">
                    <a:lumMod val="75000"/>
                    <a:lumOff val="25000"/>
                  </a:schemeClr>
                </a:solidFill>
                <a:latin typeface="Calibri Light" panose="020F0302020204030204" pitchFamily="34" charset="0"/>
              </a:rPr>
              <a:t>Thank you.  Any Questions?</a:t>
            </a:r>
          </a:p>
        </p:txBody>
      </p:sp>
      <p:sp>
        <p:nvSpPr>
          <p:cNvPr id="4" name="TextBox 3"/>
          <p:cNvSpPr txBox="1"/>
          <p:nvPr/>
        </p:nvSpPr>
        <p:spPr>
          <a:xfrm>
            <a:off x="0" y="4556817"/>
            <a:ext cx="12192000" cy="1354213"/>
          </a:xfrm>
          <a:prstGeom prst="rect">
            <a:avLst/>
          </a:prstGeom>
          <a:noFill/>
        </p:spPr>
        <p:txBody>
          <a:bodyPr wrap="square" lIns="121917" tIns="60958" rIns="121917" bIns="60958" rtlCol="0">
            <a:spAutoFit/>
          </a:bodyPr>
          <a:lstStyle/>
          <a:p>
            <a:pPr algn="ctr"/>
            <a:r>
              <a:rPr lang="en-US" sz="4000" dirty="0">
                <a:solidFill>
                  <a:schemeClr val="tx1">
                    <a:lumMod val="85000"/>
                    <a:lumOff val="15000"/>
                  </a:schemeClr>
                </a:solidFill>
                <a:latin typeface="+mj-lt"/>
              </a:rPr>
              <a:t>Colleen M. Bridger, MPH, PhD</a:t>
            </a:r>
          </a:p>
          <a:p>
            <a:pPr algn="ctr"/>
            <a:r>
              <a:rPr lang="en-US" sz="4000" dirty="0">
                <a:solidFill>
                  <a:schemeClr val="tx1">
                    <a:lumMod val="85000"/>
                    <a:lumOff val="15000"/>
                  </a:schemeClr>
                </a:solidFill>
                <a:latin typeface="+mj-lt"/>
              </a:rPr>
              <a:t>Director</a:t>
            </a:r>
          </a:p>
        </p:txBody>
      </p:sp>
      <p:sp>
        <p:nvSpPr>
          <p:cNvPr id="7" name="Slide Number Placeholder 2"/>
          <p:cNvSpPr>
            <a:spLocks noGrp="1"/>
          </p:cNvSpPr>
          <p:nvPr>
            <p:ph type="sldNum" sz="quarter" idx="4294967295"/>
          </p:nvPr>
        </p:nvSpPr>
        <p:spPr>
          <a:xfrm>
            <a:off x="10566400" y="6375402"/>
            <a:ext cx="1625600" cy="464185"/>
          </a:xfrm>
          <a:prstGeom prst="rect">
            <a:avLst/>
          </a:prstGeom>
        </p:spPr>
        <p:txBody>
          <a:bodyPr lIns="121917" tIns="60958" rIns="121917" bIns="60958"/>
          <a:lstStyle>
            <a:lvl1pPr algn="r">
              <a:defRPr sz="1900" b="1">
                <a:solidFill>
                  <a:schemeClr val="bg2"/>
                </a:solidFill>
                <a:latin typeface="Myriad Pro"/>
              </a:defRPr>
            </a:lvl1pPr>
          </a:lstStyle>
          <a:p>
            <a:fld id="{5B76F667-0A41-4574-9B52-4061DE96C5E9}" type="slidenum">
              <a:rPr lang="en-US" sz="1600" b="0"/>
              <a:pPr/>
              <a:t>19</a:t>
            </a:fld>
            <a:endParaRPr lang="en-US" sz="1600" b="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5165" y="1295400"/>
            <a:ext cx="7321673" cy="3169920"/>
          </a:xfrm>
        </p:spPr>
      </p:pic>
    </p:spTree>
    <p:extLst>
      <p:ext uri="{BB962C8B-B14F-4D97-AF65-F5344CB8AC3E}">
        <p14:creationId xmlns:p14="http://schemas.microsoft.com/office/powerpoint/2010/main" val="329857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3112C62-800E-E848-BA6A-9C53AF275548}"/>
              </a:ext>
            </a:extLst>
          </p:cNvPr>
          <p:cNvSpPr>
            <a:spLocks noGrp="1"/>
          </p:cNvSpPr>
          <p:nvPr>
            <p:ph idx="4294967295"/>
          </p:nvPr>
        </p:nvSpPr>
        <p:spPr>
          <a:xfrm>
            <a:off x="3980328" y="1470212"/>
            <a:ext cx="7010401" cy="5171409"/>
          </a:xfrm>
        </p:spPr>
        <p:txBody>
          <a:bodyPr numCol="1">
            <a:normAutofit lnSpcReduction="10000"/>
          </a:bodyPr>
          <a:lstStyle/>
          <a:p>
            <a:pPr marL="0" indent="0" algn="just">
              <a:buNone/>
            </a:pPr>
            <a:r>
              <a:rPr lang="en-US" sz="2400" b="1" dirty="0">
                <a:solidFill>
                  <a:schemeClr val="tx1">
                    <a:lumMod val="65000"/>
                    <a:lumOff val="35000"/>
                  </a:schemeClr>
                </a:solidFill>
              </a:rPr>
              <a:t>Open and close your control panel</a:t>
            </a:r>
          </a:p>
          <a:p>
            <a:pPr marL="0" indent="0" algn="just">
              <a:buNone/>
            </a:pPr>
            <a:endParaRPr lang="en-US" sz="2400" b="1" dirty="0">
              <a:solidFill>
                <a:schemeClr val="tx1">
                  <a:lumMod val="65000"/>
                  <a:lumOff val="35000"/>
                </a:schemeClr>
              </a:solidFill>
            </a:endParaRPr>
          </a:p>
          <a:p>
            <a:pPr marL="0" indent="0" algn="just">
              <a:buNone/>
            </a:pPr>
            <a:r>
              <a:rPr lang="en-US" sz="2400" b="1" dirty="0">
                <a:solidFill>
                  <a:schemeClr val="tx1">
                    <a:lumMod val="65000"/>
                    <a:lumOff val="35000"/>
                  </a:schemeClr>
                </a:solidFill>
              </a:rPr>
              <a:t>Join audio:</a:t>
            </a:r>
          </a:p>
          <a:p>
            <a:pPr algn="just"/>
            <a:r>
              <a:rPr lang="en-US" sz="2400" b="1" dirty="0">
                <a:solidFill>
                  <a:schemeClr val="tx1">
                    <a:lumMod val="65000"/>
                    <a:lumOff val="35000"/>
                  </a:schemeClr>
                </a:solidFill>
              </a:rPr>
              <a:t>Choose Mic &amp; Speakers to use VoIP</a:t>
            </a:r>
          </a:p>
          <a:p>
            <a:pPr algn="just"/>
            <a:r>
              <a:rPr lang="en-US" sz="2400" b="1" dirty="0">
                <a:solidFill>
                  <a:schemeClr val="tx1">
                    <a:lumMod val="65000"/>
                    <a:lumOff val="35000"/>
                  </a:schemeClr>
                </a:solidFill>
              </a:rPr>
              <a:t>Choose Telephone and dial in using the number in your confirmation email. </a:t>
            </a:r>
          </a:p>
          <a:p>
            <a:pPr marL="0" indent="0" algn="just">
              <a:buNone/>
            </a:pPr>
            <a:br>
              <a:rPr lang="en-US" sz="2400" b="1" dirty="0">
                <a:solidFill>
                  <a:schemeClr val="tx1">
                    <a:lumMod val="65000"/>
                    <a:lumOff val="35000"/>
                  </a:schemeClr>
                </a:solidFill>
              </a:rPr>
            </a:br>
            <a:r>
              <a:rPr lang="en-US" sz="2400" b="1" dirty="0">
                <a:solidFill>
                  <a:schemeClr val="tx1">
                    <a:lumMod val="65000"/>
                    <a:lumOff val="35000"/>
                  </a:schemeClr>
                </a:solidFill>
              </a:rPr>
              <a:t>There are two ways to ask questions:</a:t>
            </a:r>
          </a:p>
          <a:p>
            <a:pPr algn="just"/>
            <a:r>
              <a:rPr lang="en-US" sz="2400" b="1" dirty="0">
                <a:solidFill>
                  <a:schemeClr val="tx1">
                    <a:lumMod val="65000"/>
                    <a:lumOff val="35000"/>
                  </a:schemeClr>
                </a:solidFill>
              </a:rPr>
              <a:t>Type a question in the question box</a:t>
            </a:r>
          </a:p>
          <a:p>
            <a:pPr algn="just"/>
            <a:r>
              <a:rPr lang="en-US" sz="2400" b="1" dirty="0">
                <a:solidFill>
                  <a:schemeClr val="tx1">
                    <a:lumMod val="65000"/>
                    <a:lumOff val="35000"/>
                  </a:schemeClr>
                </a:solidFill>
              </a:rPr>
              <a:t>Raise your hand to ask a question on the phone</a:t>
            </a:r>
          </a:p>
          <a:p>
            <a:pPr marL="0" indent="0" algn="just">
              <a:buNone/>
            </a:pPr>
            <a:r>
              <a:rPr lang="en-US" sz="2400" b="1" dirty="0">
                <a:solidFill>
                  <a:schemeClr val="tx1">
                    <a:lumMod val="65000"/>
                    <a:lumOff val="35000"/>
                  </a:schemeClr>
                </a:solidFill>
              </a:rPr>
              <a:t>You can type a question or raise your hand at anytime during the presentation but we we will hold all questions until the end. </a:t>
            </a:r>
          </a:p>
        </p:txBody>
      </p:sp>
      <p:sp>
        <p:nvSpPr>
          <p:cNvPr id="6" name="Title 1">
            <a:extLst>
              <a:ext uri="{FF2B5EF4-FFF2-40B4-BE49-F238E27FC236}">
                <a16:creationId xmlns:a16="http://schemas.microsoft.com/office/drawing/2014/main" id="{8EC29BBB-DADF-6845-B28E-6349B9BED1AA}"/>
              </a:ext>
            </a:extLst>
          </p:cNvPr>
          <p:cNvSpPr>
            <a:spLocks noGrp="1"/>
          </p:cNvSpPr>
          <p:nvPr>
            <p:ph type="title" idx="4294967295"/>
          </p:nvPr>
        </p:nvSpPr>
        <p:spPr>
          <a:xfrm>
            <a:off x="1810871" y="112329"/>
            <a:ext cx="10381129" cy="1205484"/>
          </a:xfrm>
        </p:spPr>
        <p:txBody>
          <a:bodyPr>
            <a:normAutofit/>
          </a:bodyPr>
          <a:lstStyle/>
          <a:p>
            <a:pPr algn="ctr"/>
            <a:r>
              <a:rPr lang="en-US" sz="4000" b="0" spc="300" dirty="0">
                <a:solidFill>
                  <a:schemeClr val="bg1"/>
                </a:solidFill>
                <a:latin typeface="Work Sans Light" pitchFamily="2" charset="77"/>
              </a:rPr>
              <a:t>HOW TO ASK A QUESTION</a:t>
            </a:r>
          </a:p>
        </p:txBody>
      </p:sp>
      <p:pic>
        <p:nvPicPr>
          <p:cNvPr id="5" name="Picture 4">
            <a:extLst>
              <a:ext uri="{FF2B5EF4-FFF2-40B4-BE49-F238E27FC236}">
                <a16:creationId xmlns:a16="http://schemas.microsoft.com/office/drawing/2014/main" id="{158C14C4-9C09-A142-ADDC-07BC6FDA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78" y="1317813"/>
            <a:ext cx="3161905" cy="5323809"/>
          </a:xfrm>
          <a:prstGeom prst="rect">
            <a:avLst/>
          </a:prstGeom>
        </p:spPr>
      </p:pic>
    </p:spTree>
    <p:extLst>
      <p:ext uri="{BB962C8B-B14F-4D97-AF65-F5344CB8AC3E}">
        <p14:creationId xmlns:p14="http://schemas.microsoft.com/office/powerpoint/2010/main" val="43470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3112C62-800E-E848-BA6A-9C53AF275548}"/>
              </a:ext>
            </a:extLst>
          </p:cNvPr>
          <p:cNvSpPr>
            <a:spLocks noGrp="1"/>
          </p:cNvSpPr>
          <p:nvPr>
            <p:ph idx="4294967295"/>
          </p:nvPr>
        </p:nvSpPr>
        <p:spPr>
          <a:xfrm>
            <a:off x="3980328" y="1470212"/>
            <a:ext cx="7010401" cy="5171409"/>
          </a:xfrm>
        </p:spPr>
        <p:txBody>
          <a:bodyPr numCol="1">
            <a:normAutofit fontScale="92500" lnSpcReduction="20000"/>
          </a:bodyPr>
          <a:lstStyle/>
          <a:p>
            <a:pPr marL="0" indent="0" algn="just">
              <a:buNone/>
            </a:pPr>
            <a:r>
              <a:rPr lang="en-US" sz="2400" b="1" dirty="0">
                <a:solidFill>
                  <a:schemeClr val="tx1">
                    <a:lumMod val="65000"/>
                    <a:lumOff val="35000"/>
                  </a:schemeClr>
                </a:solidFill>
              </a:rPr>
              <a:t>Open your control panel</a:t>
            </a:r>
          </a:p>
          <a:p>
            <a:pPr marL="0" indent="0" algn="just">
              <a:buNone/>
            </a:pPr>
            <a:endParaRPr lang="en-US" sz="2400" b="1" dirty="0">
              <a:solidFill>
                <a:schemeClr val="tx1">
                  <a:lumMod val="65000"/>
                  <a:lumOff val="35000"/>
                </a:schemeClr>
              </a:solidFill>
            </a:endParaRPr>
          </a:p>
          <a:p>
            <a:pPr marL="0" indent="0" algn="just">
              <a:buNone/>
            </a:pPr>
            <a:r>
              <a:rPr lang="en-US" sz="2400" b="1" dirty="0">
                <a:solidFill>
                  <a:schemeClr val="tx1">
                    <a:lumMod val="65000"/>
                    <a:lumOff val="35000"/>
                  </a:schemeClr>
                </a:solidFill>
              </a:rPr>
              <a:t>Join audio:</a:t>
            </a:r>
          </a:p>
          <a:p>
            <a:pPr algn="just"/>
            <a:r>
              <a:rPr lang="en-US" sz="2400" b="1" dirty="0">
                <a:solidFill>
                  <a:schemeClr val="tx1">
                    <a:lumMod val="65000"/>
                    <a:lumOff val="35000"/>
                  </a:schemeClr>
                </a:solidFill>
              </a:rPr>
              <a:t>Choose Mic &amp; Speakers to use VoIP</a:t>
            </a:r>
          </a:p>
          <a:p>
            <a:pPr algn="just"/>
            <a:r>
              <a:rPr lang="en-US" sz="2400" b="1" dirty="0">
                <a:solidFill>
                  <a:schemeClr val="tx1">
                    <a:lumMod val="65000"/>
                    <a:lumOff val="35000"/>
                  </a:schemeClr>
                </a:solidFill>
              </a:rPr>
              <a:t>Choose Telephone and dial in using the number in your confirmation email. </a:t>
            </a:r>
          </a:p>
          <a:p>
            <a:pPr marL="0" indent="0" algn="just">
              <a:buNone/>
            </a:pPr>
            <a:br>
              <a:rPr lang="en-US" sz="2400" b="1" dirty="0">
                <a:solidFill>
                  <a:schemeClr val="tx1">
                    <a:lumMod val="65000"/>
                    <a:lumOff val="35000"/>
                  </a:schemeClr>
                </a:solidFill>
              </a:rPr>
            </a:br>
            <a:r>
              <a:rPr lang="en-US" sz="2400" b="1" dirty="0">
                <a:solidFill>
                  <a:schemeClr val="tx1">
                    <a:lumMod val="65000"/>
                    <a:lumOff val="35000"/>
                  </a:schemeClr>
                </a:solidFill>
              </a:rPr>
              <a:t>There are two ways to ask questions:</a:t>
            </a:r>
          </a:p>
          <a:p>
            <a:pPr algn="just"/>
            <a:r>
              <a:rPr lang="en-US" sz="2400" b="1" dirty="0">
                <a:solidFill>
                  <a:schemeClr val="tx1">
                    <a:lumMod val="65000"/>
                    <a:lumOff val="35000"/>
                  </a:schemeClr>
                </a:solidFill>
              </a:rPr>
              <a:t>Type a question in the question box</a:t>
            </a:r>
          </a:p>
          <a:p>
            <a:pPr algn="just"/>
            <a:r>
              <a:rPr lang="en-US" sz="2400" b="1" dirty="0">
                <a:solidFill>
                  <a:schemeClr val="tx1">
                    <a:lumMod val="65000"/>
                    <a:lumOff val="35000"/>
                  </a:schemeClr>
                </a:solidFill>
              </a:rPr>
              <a:t>Raise your hand to ask a question on the phone</a:t>
            </a:r>
          </a:p>
          <a:p>
            <a:pPr algn="just"/>
            <a:r>
              <a:rPr lang="en-US" sz="2400" b="1" dirty="0">
                <a:solidFill>
                  <a:schemeClr val="tx1">
                    <a:lumMod val="65000"/>
                    <a:lumOff val="35000"/>
                  </a:schemeClr>
                </a:solidFill>
              </a:rPr>
              <a:t>Having trouble? Email </a:t>
            </a:r>
            <a:r>
              <a:rPr lang="en-US" sz="2400" b="1" dirty="0" err="1">
                <a:solidFill>
                  <a:schemeClr val="tx1">
                    <a:lumMod val="65000"/>
                    <a:lumOff val="35000"/>
                  </a:schemeClr>
                </a:solidFill>
              </a:rPr>
              <a:t>walker@brassrc.com</a:t>
            </a:r>
            <a:endParaRPr lang="en-US" sz="2400" b="1" dirty="0">
              <a:solidFill>
                <a:schemeClr val="tx1">
                  <a:lumMod val="65000"/>
                  <a:lumOff val="35000"/>
                </a:schemeClr>
              </a:solidFill>
            </a:endParaRPr>
          </a:p>
          <a:p>
            <a:pPr marL="0" indent="0" algn="just">
              <a:buNone/>
            </a:pPr>
            <a:endParaRPr lang="en-US" sz="2400" b="1" dirty="0">
              <a:solidFill>
                <a:schemeClr val="tx1">
                  <a:lumMod val="65000"/>
                  <a:lumOff val="35000"/>
                </a:schemeClr>
              </a:solidFill>
            </a:endParaRPr>
          </a:p>
          <a:p>
            <a:pPr marL="0" indent="0" algn="just">
              <a:buNone/>
            </a:pPr>
            <a:r>
              <a:rPr lang="en-US" sz="2400" b="1" dirty="0">
                <a:solidFill>
                  <a:schemeClr val="tx1">
                    <a:lumMod val="65000"/>
                    <a:lumOff val="35000"/>
                  </a:schemeClr>
                </a:solidFill>
              </a:rPr>
              <a:t>You can type a question or raise your hand at anytime during the presentation but we we will hold all questions until the end. </a:t>
            </a:r>
          </a:p>
        </p:txBody>
      </p:sp>
      <p:sp>
        <p:nvSpPr>
          <p:cNvPr id="6" name="Title 1">
            <a:extLst>
              <a:ext uri="{FF2B5EF4-FFF2-40B4-BE49-F238E27FC236}">
                <a16:creationId xmlns:a16="http://schemas.microsoft.com/office/drawing/2014/main" id="{8EC29BBB-DADF-6845-B28E-6349B9BED1AA}"/>
              </a:ext>
            </a:extLst>
          </p:cNvPr>
          <p:cNvSpPr>
            <a:spLocks noGrp="1"/>
          </p:cNvSpPr>
          <p:nvPr>
            <p:ph type="title" idx="4294967295"/>
          </p:nvPr>
        </p:nvSpPr>
        <p:spPr>
          <a:xfrm>
            <a:off x="1810871" y="112329"/>
            <a:ext cx="10381129" cy="1205484"/>
          </a:xfrm>
        </p:spPr>
        <p:txBody>
          <a:bodyPr>
            <a:normAutofit/>
          </a:bodyPr>
          <a:lstStyle/>
          <a:p>
            <a:pPr algn="ctr"/>
            <a:r>
              <a:rPr lang="en-US" sz="4000" b="0" spc="300" dirty="0">
                <a:solidFill>
                  <a:schemeClr val="bg1"/>
                </a:solidFill>
                <a:latin typeface="Work Sans Light" pitchFamily="2" charset="77"/>
              </a:rPr>
              <a:t>REMINDER: HOW TO ASK A QUESTION</a:t>
            </a:r>
          </a:p>
        </p:txBody>
      </p:sp>
      <p:pic>
        <p:nvPicPr>
          <p:cNvPr id="5" name="Picture 4">
            <a:extLst>
              <a:ext uri="{FF2B5EF4-FFF2-40B4-BE49-F238E27FC236}">
                <a16:creationId xmlns:a16="http://schemas.microsoft.com/office/drawing/2014/main" id="{158C14C4-9C09-A142-ADDC-07BC6FDA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78" y="1317813"/>
            <a:ext cx="3161905" cy="5323809"/>
          </a:xfrm>
          <a:prstGeom prst="rect">
            <a:avLst/>
          </a:prstGeom>
        </p:spPr>
      </p:pic>
    </p:spTree>
    <p:extLst>
      <p:ext uri="{BB962C8B-B14F-4D97-AF65-F5344CB8AC3E}">
        <p14:creationId xmlns:p14="http://schemas.microsoft.com/office/powerpoint/2010/main" val="1519932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3112C62-800E-E848-BA6A-9C53AF275548}"/>
              </a:ext>
            </a:extLst>
          </p:cNvPr>
          <p:cNvSpPr>
            <a:spLocks noGrp="1"/>
          </p:cNvSpPr>
          <p:nvPr>
            <p:ph idx="4294967295"/>
          </p:nvPr>
        </p:nvSpPr>
        <p:spPr>
          <a:xfrm>
            <a:off x="1255060" y="1470212"/>
            <a:ext cx="9735670" cy="5171409"/>
          </a:xfrm>
        </p:spPr>
        <p:txBody>
          <a:bodyPr numCol="1">
            <a:normAutofit/>
          </a:bodyPr>
          <a:lstStyle/>
          <a:p>
            <a:pPr marL="0" indent="0" algn="ctr">
              <a:buNone/>
            </a:pPr>
            <a:endParaRPr lang="en-US" sz="2400" b="1" dirty="0">
              <a:solidFill>
                <a:schemeClr val="tx1">
                  <a:lumMod val="65000"/>
                  <a:lumOff val="35000"/>
                </a:schemeClr>
              </a:solidFill>
            </a:endParaRPr>
          </a:p>
          <a:p>
            <a:pPr marL="0" indent="0" algn="ctr">
              <a:buNone/>
            </a:pPr>
            <a:r>
              <a:rPr lang="en-US" sz="3600" dirty="0">
                <a:solidFill>
                  <a:schemeClr val="tx1">
                    <a:lumMod val="65000"/>
                    <a:lumOff val="35000"/>
                  </a:schemeClr>
                </a:solidFill>
              </a:rPr>
              <a:t>Katie Keith, JD, MPH</a:t>
            </a:r>
          </a:p>
          <a:p>
            <a:pPr marL="0" indent="0" algn="ctr">
              <a:buNone/>
            </a:pPr>
            <a:r>
              <a:rPr lang="en-US" sz="2400" b="1" dirty="0">
                <a:solidFill>
                  <a:schemeClr val="tx1">
                    <a:lumMod val="65000"/>
                    <a:lumOff val="35000"/>
                  </a:schemeClr>
                </a:solidFill>
              </a:rPr>
              <a:t>Vice President of Partnerships, </a:t>
            </a:r>
            <a:r>
              <a:rPr lang="en-US" sz="2400" b="1" dirty="0" err="1">
                <a:solidFill>
                  <a:schemeClr val="tx1">
                    <a:lumMod val="65000"/>
                    <a:lumOff val="35000"/>
                  </a:schemeClr>
                </a:solidFill>
              </a:rPr>
              <a:t>CityHealth</a:t>
            </a:r>
            <a:endParaRPr lang="en-US" sz="2400" b="1" dirty="0">
              <a:solidFill>
                <a:schemeClr val="tx1">
                  <a:lumMod val="65000"/>
                  <a:lumOff val="35000"/>
                </a:schemeClr>
              </a:solidFill>
            </a:endParaRPr>
          </a:p>
          <a:p>
            <a:pPr marL="0" indent="0" algn="ctr">
              <a:buNone/>
            </a:pPr>
            <a:r>
              <a:rPr lang="en-US" sz="2400" b="1" dirty="0" err="1">
                <a:solidFill>
                  <a:schemeClr val="tx1">
                    <a:lumMod val="65000"/>
                    <a:lumOff val="35000"/>
                  </a:schemeClr>
                </a:solidFill>
              </a:rPr>
              <a:t>Katie@cityhealth.org</a:t>
            </a:r>
            <a:r>
              <a:rPr lang="en-US" sz="2400" b="1" dirty="0">
                <a:solidFill>
                  <a:schemeClr val="tx1">
                    <a:lumMod val="65000"/>
                    <a:lumOff val="35000"/>
                  </a:schemeClr>
                </a:solidFill>
              </a:rPr>
              <a:t>, 702-540-6398</a:t>
            </a:r>
          </a:p>
          <a:p>
            <a:pPr marL="0" indent="0" algn="ctr">
              <a:buNone/>
            </a:pPr>
            <a:endParaRPr lang="en-US" sz="2400" b="1" dirty="0">
              <a:solidFill>
                <a:schemeClr val="tx1">
                  <a:lumMod val="65000"/>
                  <a:lumOff val="35000"/>
                </a:schemeClr>
              </a:solidFill>
            </a:endParaRPr>
          </a:p>
          <a:p>
            <a:pPr marL="0" indent="0" algn="ctr">
              <a:buNone/>
            </a:pPr>
            <a:r>
              <a:rPr lang="en-US" sz="2400" b="1" dirty="0">
                <a:solidFill>
                  <a:schemeClr val="tx1">
                    <a:lumMod val="65000"/>
                    <a:lumOff val="35000"/>
                  </a:schemeClr>
                </a:solidFill>
              </a:rPr>
              <a:t>Follow us!  </a:t>
            </a:r>
          </a:p>
          <a:p>
            <a:pPr marL="0" indent="0" algn="ctr">
              <a:buNone/>
            </a:pPr>
            <a:r>
              <a:rPr lang="en-US" sz="2400" b="1" dirty="0">
                <a:solidFill>
                  <a:schemeClr val="tx1">
                    <a:lumMod val="65000"/>
                    <a:lumOff val="35000"/>
                  </a:schemeClr>
                </a:solidFill>
              </a:rPr>
              <a:t>@</a:t>
            </a:r>
            <a:r>
              <a:rPr lang="en-US" sz="2400" b="1" dirty="0" err="1">
                <a:solidFill>
                  <a:schemeClr val="tx1">
                    <a:lumMod val="65000"/>
                    <a:lumOff val="35000"/>
                  </a:schemeClr>
                </a:solidFill>
              </a:rPr>
              <a:t>city_health</a:t>
            </a:r>
            <a:r>
              <a:rPr lang="en-US" sz="2400" b="1" dirty="0">
                <a:solidFill>
                  <a:schemeClr val="tx1">
                    <a:lumMod val="65000"/>
                    <a:lumOff val="35000"/>
                  </a:schemeClr>
                </a:solidFill>
              </a:rPr>
              <a:t>               	</a:t>
            </a:r>
            <a:r>
              <a:rPr lang="en-US" sz="2400" b="1" dirty="0" err="1">
                <a:solidFill>
                  <a:schemeClr val="tx1">
                    <a:lumMod val="65000"/>
                    <a:lumOff val="35000"/>
                  </a:schemeClr>
                </a:solidFill>
              </a:rPr>
              <a:t>Facebook.com</a:t>
            </a:r>
            <a:r>
              <a:rPr lang="en-US" sz="2400" b="1" dirty="0">
                <a:solidFill>
                  <a:schemeClr val="tx1">
                    <a:lumMod val="65000"/>
                    <a:lumOff val="35000"/>
                  </a:schemeClr>
                </a:solidFill>
              </a:rPr>
              <a:t>/</a:t>
            </a:r>
            <a:r>
              <a:rPr lang="en-US" sz="2400" b="1" dirty="0" err="1">
                <a:solidFill>
                  <a:schemeClr val="tx1">
                    <a:lumMod val="65000"/>
                    <a:lumOff val="35000"/>
                  </a:schemeClr>
                </a:solidFill>
              </a:rPr>
              <a:t>city_health</a:t>
            </a:r>
            <a:endParaRPr lang="en-US" sz="2400" b="1" dirty="0">
              <a:solidFill>
                <a:schemeClr val="tx1">
                  <a:lumMod val="65000"/>
                  <a:lumOff val="35000"/>
                </a:schemeClr>
              </a:solidFill>
            </a:endParaRPr>
          </a:p>
          <a:p>
            <a:pPr marL="0" indent="0" algn="ctr">
              <a:buNone/>
            </a:pPr>
            <a:endParaRPr lang="en-US" sz="2400" b="1" dirty="0">
              <a:solidFill>
                <a:schemeClr val="tx1">
                  <a:lumMod val="65000"/>
                  <a:lumOff val="35000"/>
                </a:schemeClr>
              </a:solidFill>
            </a:endParaRPr>
          </a:p>
          <a:p>
            <a:pPr marL="0" indent="0" algn="ctr">
              <a:buNone/>
            </a:pPr>
            <a:r>
              <a:rPr lang="en-US" sz="2400" b="1" dirty="0">
                <a:solidFill>
                  <a:schemeClr val="tx1">
                    <a:lumMod val="65000"/>
                    <a:lumOff val="35000"/>
                  </a:schemeClr>
                </a:solidFill>
              </a:rPr>
              <a:t>Sign up to receive updates at </a:t>
            </a:r>
            <a:r>
              <a:rPr lang="en-US" sz="2400" b="1" dirty="0" err="1">
                <a:solidFill>
                  <a:schemeClr val="tx1">
                    <a:lumMod val="65000"/>
                    <a:lumOff val="35000"/>
                  </a:schemeClr>
                </a:solidFill>
              </a:rPr>
              <a:t>cityhealth.org</a:t>
            </a:r>
            <a:r>
              <a:rPr lang="en-US" sz="2400" b="1" dirty="0">
                <a:solidFill>
                  <a:schemeClr val="tx1">
                    <a:lumMod val="65000"/>
                    <a:lumOff val="35000"/>
                  </a:schemeClr>
                </a:solidFill>
              </a:rPr>
              <a:t>/join-us</a:t>
            </a:r>
          </a:p>
        </p:txBody>
      </p:sp>
      <p:sp>
        <p:nvSpPr>
          <p:cNvPr id="6" name="Title 1">
            <a:extLst>
              <a:ext uri="{FF2B5EF4-FFF2-40B4-BE49-F238E27FC236}">
                <a16:creationId xmlns:a16="http://schemas.microsoft.com/office/drawing/2014/main" id="{8EC29BBB-DADF-6845-B28E-6349B9BED1AA}"/>
              </a:ext>
            </a:extLst>
          </p:cNvPr>
          <p:cNvSpPr>
            <a:spLocks noGrp="1"/>
          </p:cNvSpPr>
          <p:nvPr>
            <p:ph type="title" idx="4294967295"/>
          </p:nvPr>
        </p:nvSpPr>
        <p:spPr>
          <a:xfrm>
            <a:off x="1810871" y="112329"/>
            <a:ext cx="10381129" cy="1205484"/>
          </a:xfrm>
        </p:spPr>
        <p:txBody>
          <a:bodyPr>
            <a:normAutofit/>
          </a:bodyPr>
          <a:lstStyle/>
          <a:p>
            <a:pPr algn="ctr"/>
            <a:r>
              <a:rPr lang="en-US" sz="4000" b="0" spc="300" dirty="0">
                <a:solidFill>
                  <a:schemeClr val="bg1"/>
                </a:solidFill>
                <a:latin typeface="Work Sans Light" pitchFamily="2" charset="77"/>
              </a:rPr>
              <a:t>LET’S CONNECT</a:t>
            </a:r>
          </a:p>
        </p:txBody>
      </p:sp>
      <p:pic>
        <p:nvPicPr>
          <p:cNvPr id="3" name="Picture 2">
            <a:extLst>
              <a:ext uri="{FF2B5EF4-FFF2-40B4-BE49-F238E27FC236}">
                <a16:creationId xmlns:a16="http://schemas.microsoft.com/office/drawing/2014/main" id="{98A6E8AF-8DC5-5942-A8AA-5AB2757069D9}"/>
              </a:ext>
            </a:extLst>
          </p:cNvPr>
          <p:cNvPicPr>
            <a:picLocks noChangeAspect="1"/>
          </p:cNvPicPr>
          <p:nvPr/>
        </p:nvPicPr>
        <p:blipFill>
          <a:blip r:embed="rId3"/>
          <a:stretch>
            <a:fillRect/>
          </a:stretch>
        </p:blipFill>
        <p:spPr>
          <a:xfrm>
            <a:off x="2268072" y="4276163"/>
            <a:ext cx="645459" cy="645459"/>
          </a:xfrm>
          <a:prstGeom prst="rect">
            <a:avLst/>
          </a:prstGeom>
        </p:spPr>
      </p:pic>
      <p:pic>
        <p:nvPicPr>
          <p:cNvPr id="8" name="Picture 7">
            <a:extLst>
              <a:ext uri="{FF2B5EF4-FFF2-40B4-BE49-F238E27FC236}">
                <a16:creationId xmlns:a16="http://schemas.microsoft.com/office/drawing/2014/main" id="{7FD25A89-7CEB-5A42-A624-96899D3E279E}"/>
              </a:ext>
            </a:extLst>
          </p:cNvPr>
          <p:cNvPicPr>
            <a:picLocks noChangeAspect="1"/>
          </p:cNvPicPr>
          <p:nvPr/>
        </p:nvPicPr>
        <p:blipFill>
          <a:blip r:embed="rId4"/>
          <a:stretch>
            <a:fillRect/>
          </a:stretch>
        </p:blipFill>
        <p:spPr>
          <a:xfrm>
            <a:off x="5109883" y="4356845"/>
            <a:ext cx="484094" cy="484094"/>
          </a:xfrm>
          <a:prstGeom prst="rect">
            <a:avLst/>
          </a:prstGeom>
        </p:spPr>
      </p:pic>
    </p:spTree>
    <p:extLst>
      <p:ext uri="{BB962C8B-B14F-4D97-AF65-F5344CB8AC3E}">
        <p14:creationId xmlns:p14="http://schemas.microsoft.com/office/powerpoint/2010/main" val="75051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2EB8DD-A83D-374B-8BA3-32180D262077}"/>
              </a:ext>
            </a:extLst>
          </p:cNvPr>
          <p:cNvSpPr/>
          <p:nvPr/>
        </p:nvSpPr>
        <p:spPr>
          <a:xfrm>
            <a:off x="0" y="1304366"/>
            <a:ext cx="12192000" cy="55536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9F2412A-2F97-1B4D-A766-3080CFBA8DC0}"/>
              </a:ext>
            </a:extLst>
          </p:cNvPr>
          <p:cNvSpPr>
            <a:spLocks noGrp="1"/>
          </p:cNvSpPr>
          <p:nvPr>
            <p:ph type="title" idx="4294967295"/>
          </p:nvPr>
        </p:nvSpPr>
        <p:spPr>
          <a:xfrm>
            <a:off x="1391478" y="115888"/>
            <a:ext cx="10800522" cy="1204912"/>
          </a:xfrm>
        </p:spPr>
        <p:txBody>
          <a:bodyPr>
            <a:normAutofit/>
          </a:bodyPr>
          <a:lstStyle/>
          <a:p>
            <a:pPr algn="ctr"/>
            <a:r>
              <a:rPr lang="en-US" sz="4800" b="0" spc="300" dirty="0">
                <a:solidFill>
                  <a:schemeClr val="bg1"/>
                </a:solidFill>
                <a:latin typeface="Work Sans Light" pitchFamily="2" charset="77"/>
              </a:rPr>
              <a:t>WHAT IS CITYHEALTH?</a:t>
            </a:r>
          </a:p>
        </p:txBody>
      </p:sp>
      <p:sp>
        <p:nvSpPr>
          <p:cNvPr id="10" name="Content Placeholder 2">
            <a:extLst>
              <a:ext uri="{FF2B5EF4-FFF2-40B4-BE49-F238E27FC236}">
                <a16:creationId xmlns:a16="http://schemas.microsoft.com/office/drawing/2014/main" id="{8445E4B6-5F60-0949-81CC-C2C24BED6978}"/>
              </a:ext>
            </a:extLst>
          </p:cNvPr>
          <p:cNvSpPr>
            <a:spLocks noGrp="1"/>
          </p:cNvSpPr>
          <p:nvPr>
            <p:ph idx="4294967295"/>
          </p:nvPr>
        </p:nvSpPr>
        <p:spPr>
          <a:xfrm>
            <a:off x="1391478" y="1832768"/>
            <a:ext cx="9588500" cy="4513262"/>
          </a:xfrm>
        </p:spPr>
        <p:txBody>
          <a:bodyPr lIns="0" tIns="0" rIns="0" bIns="0" numCol="1">
            <a:noAutofit/>
          </a:bodyPr>
          <a:lstStyle/>
          <a:p>
            <a:pPr marL="584200" indent="-571500">
              <a:lnSpc>
                <a:spcPct val="100000"/>
              </a:lnSpc>
              <a:spcBef>
                <a:spcPts val="0"/>
              </a:spcBef>
              <a:spcAft>
                <a:spcPts val="1800"/>
              </a:spcAft>
              <a:buClr>
                <a:schemeClr val="bg1"/>
              </a:buClr>
            </a:pPr>
            <a:r>
              <a:rPr lang="en-US" sz="3600" b="1" dirty="0">
                <a:solidFill>
                  <a:schemeClr val="bg1"/>
                </a:solidFill>
              </a:rPr>
              <a:t>An initiative </a:t>
            </a:r>
            <a:r>
              <a:rPr lang="en-US" sz="3600" dirty="0">
                <a:solidFill>
                  <a:schemeClr val="bg1"/>
                </a:solidFill>
              </a:rPr>
              <a:t>of the de Beaumont Foundation and Kaiser Permanente that aims </a:t>
            </a:r>
            <a:r>
              <a:rPr lang="en-US" sz="3600" b="1" dirty="0">
                <a:solidFill>
                  <a:schemeClr val="bg1"/>
                </a:solidFill>
              </a:rPr>
              <a:t>to help cities thrive</a:t>
            </a:r>
            <a:r>
              <a:rPr lang="en-US" sz="3600" dirty="0">
                <a:solidFill>
                  <a:schemeClr val="bg1"/>
                </a:solidFill>
              </a:rPr>
              <a:t> through policies that improve people’s day-to-day lives. </a:t>
            </a:r>
          </a:p>
          <a:p>
            <a:pPr marL="584200" indent="-571500">
              <a:lnSpc>
                <a:spcPct val="100000"/>
              </a:lnSpc>
              <a:spcBef>
                <a:spcPts val="0"/>
              </a:spcBef>
              <a:spcAft>
                <a:spcPts val="1800"/>
              </a:spcAft>
              <a:buClr>
                <a:schemeClr val="bg1"/>
              </a:buClr>
            </a:pPr>
            <a:r>
              <a:rPr lang="en-US" sz="3600" b="1" dirty="0">
                <a:solidFill>
                  <a:schemeClr val="bg1"/>
                </a:solidFill>
              </a:rPr>
              <a:t>A package of nine policy recommendations </a:t>
            </a:r>
            <a:r>
              <a:rPr lang="en-US" sz="3600" dirty="0">
                <a:solidFill>
                  <a:schemeClr val="bg1"/>
                </a:solidFill>
              </a:rPr>
              <a:t>with significant potential to boost health, well-being, and quality of life by addressing the key social determinants</a:t>
            </a:r>
            <a:r>
              <a:rPr lang="en-US" sz="4000" dirty="0">
                <a:solidFill>
                  <a:schemeClr val="bg1"/>
                </a:solidFill>
              </a:rPr>
              <a:t>.</a:t>
            </a:r>
          </a:p>
        </p:txBody>
      </p:sp>
    </p:spTree>
    <p:extLst>
      <p:ext uri="{BB962C8B-B14F-4D97-AF65-F5344CB8AC3E}">
        <p14:creationId xmlns:p14="http://schemas.microsoft.com/office/powerpoint/2010/main" val="80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5FF38-890B-C248-AA6F-C27E36525016}"/>
              </a:ext>
            </a:extLst>
          </p:cNvPr>
          <p:cNvPicPr>
            <a:picLocks noChangeAspect="1"/>
          </p:cNvPicPr>
          <p:nvPr/>
        </p:nvPicPr>
        <p:blipFill>
          <a:blip r:embed="rId3"/>
          <a:stretch>
            <a:fillRect/>
          </a:stretch>
        </p:blipFill>
        <p:spPr>
          <a:xfrm>
            <a:off x="5937390" y="1692048"/>
            <a:ext cx="344115" cy="745583"/>
          </a:xfrm>
          <a:prstGeom prst="rect">
            <a:avLst/>
          </a:prstGeom>
        </p:spPr>
      </p:pic>
      <p:pic>
        <p:nvPicPr>
          <p:cNvPr id="9" name="Picture 8">
            <a:extLst>
              <a:ext uri="{FF2B5EF4-FFF2-40B4-BE49-F238E27FC236}">
                <a16:creationId xmlns:a16="http://schemas.microsoft.com/office/drawing/2014/main" id="{A0108C2E-1139-8F43-8055-CE89D24C7044}"/>
              </a:ext>
            </a:extLst>
          </p:cNvPr>
          <p:cNvPicPr>
            <a:picLocks noChangeAspect="1"/>
          </p:cNvPicPr>
          <p:nvPr/>
        </p:nvPicPr>
        <p:blipFill>
          <a:blip r:embed="rId4"/>
          <a:stretch>
            <a:fillRect/>
          </a:stretch>
        </p:blipFill>
        <p:spPr>
          <a:xfrm>
            <a:off x="2052424" y="5268757"/>
            <a:ext cx="714995" cy="483673"/>
          </a:xfrm>
          <a:prstGeom prst="rect">
            <a:avLst/>
          </a:prstGeom>
        </p:spPr>
      </p:pic>
      <p:pic>
        <p:nvPicPr>
          <p:cNvPr id="11" name="Picture 10">
            <a:extLst>
              <a:ext uri="{FF2B5EF4-FFF2-40B4-BE49-F238E27FC236}">
                <a16:creationId xmlns:a16="http://schemas.microsoft.com/office/drawing/2014/main" id="{E0A3462D-9D6B-EE44-A046-830DCBA7E0F2}"/>
              </a:ext>
            </a:extLst>
          </p:cNvPr>
          <p:cNvPicPr>
            <a:picLocks noChangeAspect="1"/>
          </p:cNvPicPr>
          <p:nvPr/>
        </p:nvPicPr>
        <p:blipFill>
          <a:blip r:embed="rId5"/>
          <a:stretch>
            <a:fillRect/>
          </a:stretch>
        </p:blipFill>
        <p:spPr>
          <a:xfrm>
            <a:off x="2053743" y="1744627"/>
            <a:ext cx="707348" cy="669114"/>
          </a:xfrm>
          <a:prstGeom prst="rect">
            <a:avLst/>
          </a:prstGeom>
        </p:spPr>
      </p:pic>
      <p:pic>
        <p:nvPicPr>
          <p:cNvPr id="13" name="Picture 12">
            <a:extLst>
              <a:ext uri="{FF2B5EF4-FFF2-40B4-BE49-F238E27FC236}">
                <a16:creationId xmlns:a16="http://schemas.microsoft.com/office/drawing/2014/main" id="{EF38AFC4-16CF-A043-A671-FDBB4731DE2A}"/>
              </a:ext>
            </a:extLst>
          </p:cNvPr>
          <p:cNvPicPr>
            <a:picLocks noChangeAspect="1"/>
          </p:cNvPicPr>
          <p:nvPr/>
        </p:nvPicPr>
        <p:blipFill>
          <a:blip r:embed="rId6"/>
          <a:stretch>
            <a:fillRect/>
          </a:stretch>
        </p:blipFill>
        <p:spPr>
          <a:xfrm>
            <a:off x="9469671" y="3271483"/>
            <a:ext cx="588819" cy="672936"/>
          </a:xfrm>
          <a:prstGeom prst="rect">
            <a:avLst/>
          </a:prstGeom>
        </p:spPr>
      </p:pic>
      <p:pic>
        <p:nvPicPr>
          <p:cNvPr id="15" name="Picture 14">
            <a:extLst>
              <a:ext uri="{FF2B5EF4-FFF2-40B4-BE49-F238E27FC236}">
                <a16:creationId xmlns:a16="http://schemas.microsoft.com/office/drawing/2014/main" id="{55B4B97C-AF45-9845-B2DE-C3632E37B418}"/>
              </a:ext>
            </a:extLst>
          </p:cNvPr>
          <p:cNvPicPr>
            <a:picLocks noChangeAspect="1"/>
          </p:cNvPicPr>
          <p:nvPr/>
        </p:nvPicPr>
        <p:blipFill>
          <a:blip r:embed="rId7"/>
          <a:stretch>
            <a:fillRect/>
          </a:stretch>
        </p:blipFill>
        <p:spPr>
          <a:xfrm>
            <a:off x="9301471" y="1792103"/>
            <a:ext cx="904258" cy="630877"/>
          </a:xfrm>
          <a:prstGeom prst="rect">
            <a:avLst/>
          </a:prstGeom>
        </p:spPr>
      </p:pic>
      <p:pic>
        <p:nvPicPr>
          <p:cNvPr id="17" name="Picture 16">
            <a:extLst>
              <a:ext uri="{FF2B5EF4-FFF2-40B4-BE49-F238E27FC236}">
                <a16:creationId xmlns:a16="http://schemas.microsoft.com/office/drawing/2014/main" id="{E250BE2C-8593-F447-A5CF-582411B57B8A}"/>
              </a:ext>
            </a:extLst>
          </p:cNvPr>
          <p:cNvPicPr>
            <a:picLocks noChangeAspect="1"/>
          </p:cNvPicPr>
          <p:nvPr/>
        </p:nvPicPr>
        <p:blipFill>
          <a:blip r:embed="rId8"/>
          <a:stretch>
            <a:fillRect/>
          </a:stretch>
        </p:blipFill>
        <p:spPr>
          <a:xfrm>
            <a:off x="5805812" y="3264391"/>
            <a:ext cx="546760" cy="693965"/>
          </a:xfrm>
          <a:prstGeom prst="rect">
            <a:avLst/>
          </a:prstGeom>
        </p:spPr>
      </p:pic>
      <p:pic>
        <p:nvPicPr>
          <p:cNvPr id="19" name="Picture 18">
            <a:extLst>
              <a:ext uri="{FF2B5EF4-FFF2-40B4-BE49-F238E27FC236}">
                <a16:creationId xmlns:a16="http://schemas.microsoft.com/office/drawing/2014/main" id="{B5C07A20-3AAE-A242-AC35-6AAE833D2F3A}"/>
              </a:ext>
            </a:extLst>
          </p:cNvPr>
          <p:cNvPicPr>
            <a:picLocks noChangeAspect="1"/>
          </p:cNvPicPr>
          <p:nvPr/>
        </p:nvPicPr>
        <p:blipFill>
          <a:blip r:embed="rId9"/>
          <a:stretch>
            <a:fillRect/>
          </a:stretch>
        </p:blipFill>
        <p:spPr>
          <a:xfrm>
            <a:off x="9554084" y="4953951"/>
            <a:ext cx="441615" cy="778083"/>
          </a:xfrm>
          <a:prstGeom prst="rect">
            <a:avLst/>
          </a:prstGeom>
        </p:spPr>
      </p:pic>
      <p:pic>
        <p:nvPicPr>
          <p:cNvPr id="21" name="Picture 20">
            <a:extLst>
              <a:ext uri="{FF2B5EF4-FFF2-40B4-BE49-F238E27FC236}">
                <a16:creationId xmlns:a16="http://schemas.microsoft.com/office/drawing/2014/main" id="{52EC1E8E-DFC7-E44E-B2B4-C3D8705EFF72}"/>
              </a:ext>
            </a:extLst>
          </p:cNvPr>
          <p:cNvPicPr>
            <a:picLocks noChangeAspect="1"/>
          </p:cNvPicPr>
          <p:nvPr/>
        </p:nvPicPr>
        <p:blipFill>
          <a:blip r:embed="rId10"/>
          <a:stretch>
            <a:fillRect/>
          </a:stretch>
        </p:blipFill>
        <p:spPr>
          <a:xfrm>
            <a:off x="2074347" y="3376629"/>
            <a:ext cx="651907" cy="567790"/>
          </a:xfrm>
          <a:prstGeom prst="rect">
            <a:avLst/>
          </a:prstGeom>
        </p:spPr>
      </p:pic>
      <p:pic>
        <p:nvPicPr>
          <p:cNvPr id="23" name="Picture 22">
            <a:extLst>
              <a:ext uri="{FF2B5EF4-FFF2-40B4-BE49-F238E27FC236}">
                <a16:creationId xmlns:a16="http://schemas.microsoft.com/office/drawing/2014/main" id="{18D6789B-7BAF-4C4A-BDFE-97A2FDB85499}"/>
              </a:ext>
            </a:extLst>
          </p:cNvPr>
          <p:cNvPicPr>
            <a:picLocks noChangeAspect="1"/>
          </p:cNvPicPr>
          <p:nvPr/>
        </p:nvPicPr>
        <p:blipFill>
          <a:blip r:embed="rId11"/>
          <a:stretch>
            <a:fillRect/>
          </a:stretch>
        </p:blipFill>
        <p:spPr>
          <a:xfrm>
            <a:off x="5742367" y="5140580"/>
            <a:ext cx="714996" cy="588819"/>
          </a:xfrm>
          <a:prstGeom prst="rect">
            <a:avLst/>
          </a:prstGeom>
        </p:spPr>
      </p:pic>
      <p:cxnSp>
        <p:nvCxnSpPr>
          <p:cNvPr id="25" name="Straight Connector 24">
            <a:extLst>
              <a:ext uri="{FF2B5EF4-FFF2-40B4-BE49-F238E27FC236}">
                <a16:creationId xmlns:a16="http://schemas.microsoft.com/office/drawing/2014/main" id="{27EEE58D-802C-C84B-AD5D-51047C8B866A}"/>
              </a:ext>
            </a:extLst>
          </p:cNvPr>
          <p:cNvCxnSpPr/>
          <p:nvPr/>
        </p:nvCxnSpPr>
        <p:spPr>
          <a:xfrm>
            <a:off x="2005896" y="4077452"/>
            <a:ext cx="78880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3643F20-0992-6F4F-83FE-6656C49C8417}"/>
              </a:ext>
            </a:extLst>
          </p:cNvPr>
          <p:cNvSpPr txBox="1"/>
          <p:nvPr/>
        </p:nvSpPr>
        <p:spPr>
          <a:xfrm>
            <a:off x="552451" y="4193510"/>
            <a:ext cx="3695699" cy="215444"/>
          </a:xfrm>
          <a:prstGeom prst="rect">
            <a:avLst/>
          </a:prstGeom>
          <a:noFill/>
        </p:spPr>
        <p:txBody>
          <a:bodyPr wrap="square" lIns="0" tIns="0" rIns="0" bIns="0" rtlCol="0">
            <a:spAutoFit/>
          </a:bodyPr>
          <a:lstStyle/>
          <a:p>
            <a:pPr algn="ctr"/>
            <a:r>
              <a:rPr lang="en-US" sz="1400" dirty="0">
                <a:latin typeface="Work Sans" pitchFamily="2" charset="77"/>
              </a:rPr>
              <a:t>Earned Sick Leave</a:t>
            </a:r>
          </a:p>
        </p:txBody>
      </p:sp>
      <p:sp>
        <p:nvSpPr>
          <p:cNvPr id="28" name="Title 1">
            <a:extLst>
              <a:ext uri="{FF2B5EF4-FFF2-40B4-BE49-F238E27FC236}">
                <a16:creationId xmlns:a16="http://schemas.microsoft.com/office/drawing/2014/main" id="{3B569F5D-A62B-AF40-A7EF-1A09B5856E81}"/>
              </a:ext>
            </a:extLst>
          </p:cNvPr>
          <p:cNvSpPr>
            <a:spLocks noGrp="1"/>
          </p:cNvSpPr>
          <p:nvPr>
            <p:ph type="title" idx="4294967295"/>
          </p:nvPr>
        </p:nvSpPr>
        <p:spPr>
          <a:xfrm>
            <a:off x="1888954" y="124973"/>
            <a:ext cx="10381129" cy="1205484"/>
          </a:xfrm>
        </p:spPr>
        <p:txBody>
          <a:bodyPr>
            <a:normAutofit/>
          </a:bodyPr>
          <a:lstStyle/>
          <a:p>
            <a:pPr algn="ctr"/>
            <a:r>
              <a:rPr lang="en-US" sz="4000" b="0" spc="300" dirty="0">
                <a:solidFill>
                  <a:schemeClr val="bg1"/>
                </a:solidFill>
                <a:latin typeface="Work Sans Light" pitchFamily="2" charset="77"/>
              </a:rPr>
              <a:t>CITY HEALTH’S </a:t>
            </a:r>
            <a:r>
              <a:rPr lang="en-US" sz="4000" spc="300" dirty="0">
                <a:solidFill>
                  <a:schemeClr val="bg1"/>
                </a:solidFill>
                <a:latin typeface="Work Sans ExtraBold" pitchFamily="2" charset="77"/>
              </a:rPr>
              <a:t>NINE</a:t>
            </a:r>
            <a:r>
              <a:rPr lang="en-US" sz="4000" b="0" spc="300" dirty="0">
                <a:solidFill>
                  <a:schemeClr val="bg1"/>
                </a:solidFill>
                <a:latin typeface="Work Sans Light" pitchFamily="2" charset="77"/>
              </a:rPr>
              <a:t> POLICIES</a:t>
            </a:r>
          </a:p>
        </p:txBody>
      </p:sp>
      <p:cxnSp>
        <p:nvCxnSpPr>
          <p:cNvPr id="30" name="Straight Connector 29">
            <a:extLst>
              <a:ext uri="{FF2B5EF4-FFF2-40B4-BE49-F238E27FC236}">
                <a16:creationId xmlns:a16="http://schemas.microsoft.com/office/drawing/2014/main" id="{DB80C1A4-22C9-AF44-A20A-BCF061327ABA}"/>
              </a:ext>
            </a:extLst>
          </p:cNvPr>
          <p:cNvCxnSpPr>
            <a:cxnSpLocks/>
          </p:cNvCxnSpPr>
          <p:nvPr/>
        </p:nvCxnSpPr>
        <p:spPr>
          <a:xfrm>
            <a:off x="9301471" y="2556013"/>
            <a:ext cx="90425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0887AA-B8C2-B640-895B-D5B14F7103B7}"/>
              </a:ext>
            </a:extLst>
          </p:cNvPr>
          <p:cNvCxnSpPr>
            <a:cxnSpLocks/>
          </p:cNvCxnSpPr>
          <p:nvPr/>
        </p:nvCxnSpPr>
        <p:spPr>
          <a:xfrm>
            <a:off x="9554084" y="5865067"/>
            <a:ext cx="44161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3976BEB-E6CF-B342-8FA9-461EC3775B43}"/>
              </a:ext>
            </a:extLst>
          </p:cNvPr>
          <p:cNvCxnSpPr>
            <a:cxnSpLocks/>
          </p:cNvCxnSpPr>
          <p:nvPr/>
        </p:nvCxnSpPr>
        <p:spPr>
          <a:xfrm>
            <a:off x="2068180" y="5867701"/>
            <a:ext cx="68348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CFCA7F-C8BB-9146-80F6-B3F0F76C06D2}"/>
              </a:ext>
            </a:extLst>
          </p:cNvPr>
          <p:cNvCxnSpPr>
            <a:cxnSpLocks/>
          </p:cNvCxnSpPr>
          <p:nvPr/>
        </p:nvCxnSpPr>
        <p:spPr>
          <a:xfrm>
            <a:off x="5932342" y="2552902"/>
            <a:ext cx="35421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7A0FB3F-527B-1547-A801-B577A51ECAB3}"/>
              </a:ext>
            </a:extLst>
          </p:cNvPr>
          <p:cNvCxnSpPr>
            <a:cxnSpLocks/>
          </p:cNvCxnSpPr>
          <p:nvPr/>
        </p:nvCxnSpPr>
        <p:spPr>
          <a:xfrm>
            <a:off x="5805812" y="4086879"/>
            <a:ext cx="5467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E79666C-24E7-6C44-AC3D-7DBC4C2E6AB1}"/>
              </a:ext>
            </a:extLst>
          </p:cNvPr>
          <p:cNvCxnSpPr>
            <a:cxnSpLocks/>
          </p:cNvCxnSpPr>
          <p:nvPr/>
        </p:nvCxnSpPr>
        <p:spPr>
          <a:xfrm>
            <a:off x="2065676" y="2553997"/>
            <a:ext cx="68348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41649-EE35-1C4E-84F1-5964584983C4}"/>
              </a:ext>
            </a:extLst>
          </p:cNvPr>
          <p:cNvCxnSpPr>
            <a:cxnSpLocks/>
          </p:cNvCxnSpPr>
          <p:nvPr/>
        </p:nvCxnSpPr>
        <p:spPr>
          <a:xfrm>
            <a:off x="5758124" y="5869655"/>
            <a:ext cx="683483"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4C7011-C44A-494F-9079-B8B77D984E8A}"/>
              </a:ext>
            </a:extLst>
          </p:cNvPr>
          <p:cNvCxnSpPr>
            <a:cxnSpLocks/>
          </p:cNvCxnSpPr>
          <p:nvPr/>
        </p:nvCxnSpPr>
        <p:spPr>
          <a:xfrm>
            <a:off x="9490700" y="4084675"/>
            <a:ext cx="54676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F77C464-7C31-804A-AD8F-345E161A1476}"/>
              </a:ext>
            </a:extLst>
          </p:cNvPr>
          <p:cNvSpPr txBox="1"/>
          <p:nvPr/>
        </p:nvSpPr>
        <p:spPr>
          <a:xfrm>
            <a:off x="7905751" y="2672071"/>
            <a:ext cx="3695699" cy="215444"/>
          </a:xfrm>
          <a:prstGeom prst="rect">
            <a:avLst/>
          </a:prstGeom>
          <a:noFill/>
        </p:spPr>
        <p:txBody>
          <a:bodyPr wrap="square" lIns="0" tIns="0" rIns="0" bIns="0" rtlCol="0">
            <a:spAutoFit/>
          </a:bodyPr>
          <a:lstStyle/>
          <a:p>
            <a:pPr algn="ctr"/>
            <a:r>
              <a:rPr lang="en-US" sz="1400" dirty="0">
                <a:latin typeface="Work Sans" pitchFamily="2" charset="77"/>
              </a:rPr>
              <a:t>Complete Streets</a:t>
            </a:r>
          </a:p>
        </p:txBody>
      </p:sp>
      <p:sp>
        <p:nvSpPr>
          <p:cNvPr id="49" name="TextBox 48">
            <a:extLst>
              <a:ext uri="{FF2B5EF4-FFF2-40B4-BE49-F238E27FC236}">
                <a16:creationId xmlns:a16="http://schemas.microsoft.com/office/drawing/2014/main" id="{B955D1BF-DB56-534F-82FD-582524D26081}"/>
              </a:ext>
            </a:extLst>
          </p:cNvPr>
          <p:cNvSpPr txBox="1"/>
          <p:nvPr/>
        </p:nvSpPr>
        <p:spPr>
          <a:xfrm>
            <a:off x="7927042" y="5981125"/>
            <a:ext cx="3695699" cy="215444"/>
          </a:xfrm>
          <a:prstGeom prst="rect">
            <a:avLst/>
          </a:prstGeom>
          <a:noFill/>
        </p:spPr>
        <p:txBody>
          <a:bodyPr wrap="square" lIns="0" tIns="0" rIns="0" bIns="0" rtlCol="0">
            <a:spAutoFit/>
          </a:bodyPr>
          <a:lstStyle/>
          <a:p>
            <a:pPr algn="ctr"/>
            <a:r>
              <a:rPr lang="en-US" sz="1400" dirty="0">
                <a:latin typeface="Work Sans" pitchFamily="2" charset="77"/>
              </a:rPr>
              <a:t>Tobacco 21</a:t>
            </a:r>
          </a:p>
        </p:txBody>
      </p:sp>
      <p:sp>
        <p:nvSpPr>
          <p:cNvPr id="53" name="TextBox 52">
            <a:extLst>
              <a:ext uri="{FF2B5EF4-FFF2-40B4-BE49-F238E27FC236}">
                <a16:creationId xmlns:a16="http://schemas.microsoft.com/office/drawing/2014/main" id="{DC46FE60-5240-E746-ACA4-7B9E5DDC0107}"/>
              </a:ext>
            </a:extLst>
          </p:cNvPr>
          <p:cNvSpPr txBox="1"/>
          <p:nvPr/>
        </p:nvSpPr>
        <p:spPr>
          <a:xfrm>
            <a:off x="562072" y="5983760"/>
            <a:ext cx="3695699" cy="215444"/>
          </a:xfrm>
          <a:prstGeom prst="rect">
            <a:avLst/>
          </a:prstGeom>
          <a:noFill/>
        </p:spPr>
        <p:txBody>
          <a:bodyPr wrap="square" lIns="0" tIns="0" rIns="0" bIns="0" rtlCol="0">
            <a:spAutoFit/>
          </a:bodyPr>
          <a:lstStyle/>
          <a:p>
            <a:pPr algn="ctr"/>
            <a:r>
              <a:rPr lang="en-US" sz="1400" dirty="0">
                <a:latin typeface="Work Sans" pitchFamily="2" charset="77"/>
              </a:rPr>
              <a:t>High-Quality Universal Pre-K</a:t>
            </a:r>
          </a:p>
        </p:txBody>
      </p:sp>
      <p:sp>
        <p:nvSpPr>
          <p:cNvPr id="54" name="TextBox 53">
            <a:extLst>
              <a:ext uri="{FF2B5EF4-FFF2-40B4-BE49-F238E27FC236}">
                <a16:creationId xmlns:a16="http://schemas.microsoft.com/office/drawing/2014/main" id="{27936FD2-8952-D645-9E89-52EE34061E19}"/>
              </a:ext>
            </a:extLst>
          </p:cNvPr>
          <p:cNvSpPr txBox="1"/>
          <p:nvPr/>
        </p:nvSpPr>
        <p:spPr>
          <a:xfrm>
            <a:off x="559568" y="2670057"/>
            <a:ext cx="3695699" cy="215444"/>
          </a:xfrm>
          <a:prstGeom prst="rect">
            <a:avLst/>
          </a:prstGeom>
          <a:noFill/>
        </p:spPr>
        <p:txBody>
          <a:bodyPr wrap="square" lIns="0" tIns="0" rIns="0" bIns="0" rtlCol="0">
            <a:spAutoFit/>
          </a:bodyPr>
          <a:lstStyle/>
          <a:p>
            <a:pPr algn="ctr"/>
            <a:r>
              <a:rPr lang="en-US" sz="1400" dirty="0">
                <a:latin typeface="Work Sans" pitchFamily="2" charset="77"/>
              </a:rPr>
              <a:t>Affordable Housing</a:t>
            </a:r>
          </a:p>
        </p:txBody>
      </p:sp>
      <p:sp>
        <p:nvSpPr>
          <p:cNvPr id="55" name="TextBox 54">
            <a:extLst>
              <a:ext uri="{FF2B5EF4-FFF2-40B4-BE49-F238E27FC236}">
                <a16:creationId xmlns:a16="http://schemas.microsoft.com/office/drawing/2014/main" id="{D4B797C4-460D-0145-95B7-6A880E3654A6}"/>
              </a:ext>
            </a:extLst>
          </p:cNvPr>
          <p:cNvSpPr txBox="1"/>
          <p:nvPr/>
        </p:nvSpPr>
        <p:spPr>
          <a:xfrm>
            <a:off x="4261598" y="2668961"/>
            <a:ext cx="3695699" cy="215444"/>
          </a:xfrm>
          <a:prstGeom prst="rect">
            <a:avLst/>
          </a:prstGeom>
          <a:noFill/>
        </p:spPr>
        <p:txBody>
          <a:bodyPr wrap="square" lIns="0" tIns="0" rIns="0" bIns="0" rtlCol="0">
            <a:spAutoFit/>
          </a:bodyPr>
          <a:lstStyle/>
          <a:p>
            <a:pPr algn="ctr"/>
            <a:r>
              <a:rPr lang="en-US" sz="1400" dirty="0">
                <a:latin typeface="Work Sans" pitchFamily="2" charset="77"/>
              </a:rPr>
              <a:t>Alcohol Sales Control</a:t>
            </a:r>
          </a:p>
        </p:txBody>
      </p:sp>
      <p:sp>
        <p:nvSpPr>
          <p:cNvPr id="56" name="TextBox 55">
            <a:extLst>
              <a:ext uri="{FF2B5EF4-FFF2-40B4-BE49-F238E27FC236}">
                <a16:creationId xmlns:a16="http://schemas.microsoft.com/office/drawing/2014/main" id="{5327DB8E-F13B-A546-8CB7-CA1D9DD3A33E}"/>
              </a:ext>
            </a:extLst>
          </p:cNvPr>
          <p:cNvSpPr txBox="1"/>
          <p:nvPr/>
        </p:nvSpPr>
        <p:spPr>
          <a:xfrm>
            <a:off x="4252016" y="5985715"/>
            <a:ext cx="3695699" cy="215444"/>
          </a:xfrm>
          <a:prstGeom prst="rect">
            <a:avLst/>
          </a:prstGeom>
          <a:noFill/>
        </p:spPr>
        <p:txBody>
          <a:bodyPr wrap="square" lIns="0" tIns="0" rIns="0" bIns="0" rtlCol="0">
            <a:spAutoFit/>
          </a:bodyPr>
          <a:lstStyle/>
          <a:p>
            <a:pPr algn="ctr"/>
            <a:r>
              <a:rPr lang="en-US" sz="1400" dirty="0">
                <a:latin typeface="Work Sans" pitchFamily="2" charset="77"/>
              </a:rPr>
              <a:t>Smoke Free Indoor Air</a:t>
            </a:r>
          </a:p>
        </p:txBody>
      </p:sp>
      <p:sp>
        <p:nvSpPr>
          <p:cNvPr id="57" name="TextBox 56">
            <a:extLst>
              <a:ext uri="{FF2B5EF4-FFF2-40B4-BE49-F238E27FC236}">
                <a16:creationId xmlns:a16="http://schemas.microsoft.com/office/drawing/2014/main" id="{7FC292CF-5D5E-0A49-B616-04755C473C63}"/>
              </a:ext>
            </a:extLst>
          </p:cNvPr>
          <p:cNvSpPr txBox="1"/>
          <p:nvPr/>
        </p:nvSpPr>
        <p:spPr>
          <a:xfrm>
            <a:off x="4231343" y="4202938"/>
            <a:ext cx="3695699" cy="430887"/>
          </a:xfrm>
          <a:prstGeom prst="rect">
            <a:avLst/>
          </a:prstGeom>
          <a:noFill/>
        </p:spPr>
        <p:txBody>
          <a:bodyPr wrap="square" lIns="0" tIns="0" rIns="0" bIns="0" rtlCol="0">
            <a:spAutoFit/>
          </a:bodyPr>
          <a:lstStyle/>
          <a:p>
            <a:pPr algn="ctr"/>
            <a:r>
              <a:rPr lang="en-US" sz="1400" dirty="0">
                <a:latin typeface="Work Sans" pitchFamily="2" charset="77"/>
              </a:rPr>
              <a:t>Food Safety/Restaurant </a:t>
            </a:r>
            <a:br>
              <a:rPr lang="en-US" sz="1400" dirty="0">
                <a:latin typeface="Work Sans" pitchFamily="2" charset="77"/>
              </a:rPr>
            </a:br>
            <a:r>
              <a:rPr lang="en-US" sz="1400" dirty="0">
                <a:latin typeface="Work Sans" pitchFamily="2" charset="77"/>
              </a:rPr>
              <a:t>Inspection Rating</a:t>
            </a:r>
          </a:p>
        </p:txBody>
      </p:sp>
      <p:sp>
        <p:nvSpPr>
          <p:cNvPr id="58" name="TextBox 57">
            <a:extLst>
              <a:ext uri="{FF2B5EF4-FFF2-40B4-BE49-F238E27FC236}">
                <a16:creationId xmlns:a16="http://schemas.microsoft.com/office/drawing/2014/main" id="{7A69B2F5-8945-8340-A469-C8D6899EA9A3}"/>
              </a:ext>
            </a:extLst>
          </p:cNvPr>
          <p:cNvSpPr txBox="1"/>
          <p:nvPr/>
        </p:nvSpPr>
        <p:spPr>
          <a:xfrm>
            <a:off x="7916231" y="4200735"/>
            <a:ext cx="3695699" cy="215444"/>
          </a:xfrm>
          <a:prstGeom prst="rect">
            <a:avLst/>
          </a:prstGeom>
          <a:noFill/>
        </p:spPr>
        <p:txBody>
          <a:bodyPr wrap="square" lIns="0" tIns="0" rIns="0" bIns="0" rtlCol="0">
            <a:spAutoFit/>
          </a:bodyPr>
          <a:lstStyle/>
          <a:p>
            <a:pPr algn="ctr"/>
            <a:r>
              <a:rPr lang="en-US" sz="1400" dirty="0">
                <a:latin typeface="Work Sans" pitchFamily="2" charset="77"/>
              </a:rPr>
              <a:t>Healthy Food Procurement</a:t>
            </a:r>
          </a:p>
        </p:txBody>
      </p:sp>
    </p:spTree>
    <p:extLst>
      <p:ext uri="{BB962C8B-B14F-4D97-AF65-F5344CB8AC3E}">
        <p14:creationId xmlns:p14="http://schemas.microsoft.com/office/powerpoint/2010/main" val="243185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5C07A20-3AAE-A242-AC35-6AAE833D2F3A}"/>
              </a:ext>
            </a:extLst>
          </p:cNvPr>
          <p:cNvPicPr>
            <a:picLocks noChangeAspect="1"/>
          </p:cNvPicPr>
          <p:nvPr/>
        </p:nvPicPr>
        <p:blipFill>
          <a:blip r:embed="rId3"/>
          <a:stretch>
            <a:fillRect/>
          </a:stretch>
        </p:blipFill>
        <p:spPr>
          <a:xfrm>
            <a:off x="5521320" y="1791275"/>
            <a:ext cx="844557" cy="1488028"/>
          </a:xfrm>
          <a:prstGeom prst="rect">
            <a:avLst/>
          </a:prstGeom>
        </p:spPr>
      </p:pic>
      <p:sp>
        <p:nvSpPr>
          <p:cNvPr id="28" name="Title 1">
            <a:extLst>
              <a:ext uri="{FF2B5EF4-FFF2-40B4-BE49-F238E27FC236}">
                <a16:creationId xmlns:a16="http://schemas.microsoft.com/office/drawing/2014/main" id="{3B569F5D-A62B-AF40-A7EF-1A09B5856E81}"/>
              </a:ext>
            </a:extLst>
          </p:cNvPr>
          <p:cNvSpPr>
            <a:spLocks noGrp="1"/>
          </p:cNvSpPr>
          <p:nvPr>
            <p:ph type="title" idx="4294967295"/>
          </p:nvPr>
        </p:nvSpPr>
        <p:spPr>
          <a:xfrm>
            <a:off x="1888954" y="124973"/>
            <a:ext cx="10381129" cy="1205484"/>
          </a:xfrm>
        </p:spPr>
        <p:txBody>
          <a:bodyPr>
            <a:normAutofit/>
          </a:bodyPr>
          <a:lstStyle/>
          <a:p>
            <a:pPr algn="ctr"/>
            <a:r>
              <a:rPr lang="en-US" sz="4000" b="0" spc="300" dirty="0">
                <a:solidFill>
                  <a:schemeClr val="bg1"/>
                </a:solidFill>
                <a:latin typeface="Work Sans Light" pitchFamily="2" charset="77"/>
              </a:rPr>
              <a:t>HOW DID CITIES PERFORM ON T21?</a:t>
            </a:r>
          </a:p>
        </p:txBody>
      </p:sp>
      <p:cxnSp>
        <p:nvCxnSpPr>
          <p:cNvPr id="32" name="Straight Connector 31">
            <a:extLst>
              <a:ext uri="{FF2B5EF4-FFF2-40B4-BE49-F238E27FC236}">
                <a16:creationId xmlns:a16="http://schemas.microsoft.com/office/drawing/2014/main" id="{350887AA-B8C2-B640-895B-D5B14F7103B7}"/>
              </a:ext>
            </a:extLst>
          </p:cNvPr>
          <p:cNvCxnSpPr>
            <a:cxnSpLocks/>
          </p:cNvCxnSpPr>
          <p:nvPr/>
        </p:nvCxnSpPr>
        <p:spPr>
          <a:xfrm>
            <a:off x="4736070" y="3738555"/>
            <a:ext cx="255181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955D1BF-DB56-534F-82FD-582524D26081}"/>
              </a:ext>
            </a:extLst>
          </p:cNvPr>
          <p:cNvSpPr txBox="1"/>
          <p:nvPr/>
        </p:nvSpPr>
        <p:spPr>
          <a:xfrm>
            <a:off x="1148316" y="4657061"/>
            <a:ext cx="9611833" cy="1477328"/>
          </a:xfrm>
          <a:prstGeom prst="rect">
            <a:avLst/>
          </a:prstGeom>
          <a:noFill/>
        </p:spPr>
        <p:txBody>
          <a:bodyPr wrap="square" lIns="0" tIns="0" rIns="0" bIns="0" rtlCol="0">
            <a:spAutoFit/>
          </a:bodyPr>
          <a:lstStyle/>
          <a:p>
            <a:pPr algn="ctr"/>
            <a:r>
              <a:rPr lang="en-US" sz="4800" b="1" dirty="0"/>
              <a:t>15 cities received a gold medal </a:t>
            </a:r>
          </a:p>
          <a:p>
            <a:pPr algn="ctr"/>
            <a:endParaRPr lang="en-US" sz="4800" b="1" dirty="0">
              <a:latin typeface="Work Sans" pitchFamily="2" charset="77"/>
            </a:endParaRPr>
          </a:p>
        </p:txBody>
      </p:sp>
    </p:spTree>
    <p:extLst>
      <p:ext uri="{BB962C8B-B14F-4D97-AF65-F5344CB8AC3E}">
        <p14:creationId xmlns:p14="http://schemas.microsoft.com/office/powerpoint/2010/main" val="310463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D2B056-4C8C-9942-8FC5-873D072F3196}"/>
              </a:ext>
            </a:extLst>
          </p:cNvPr>
          <p:cNvSpPr txBox="1"/>
          <p:nvPr/>
        </p:nvSpPr>
        <p:spPr>
          <a:xfrm>
            <a:off x="1871330" y="2190308"/>
            <a:ext cx="7974419" cy="4247317"/>
          </a:xfrm>
          <a:prstGeom prst="rect">
            <a:avLst/>
          </a:prstGeom>
          <a:noFill/>
        </p:spPr>
        <p:txBody>
          <a:bodyPr wrap="square" rtlCol="0">
            <a:spAutoFit/>
          </a:bodyPr>
          <a:lstStyle/>
          <a:p>
            <a:pPr marL="285750" indent="-285750">
              <a:buFont typeface="Arial" panose="020B0604020202020204" pitchFamily="34" charset="0"/>
              <a:buChar char="•"/>
            </a:pPr>
            <a:r>
              <a:rPr lang="en-US" sz="3000" dirty="0"/>
              <a:t>Colleen Bridger, MPH, PhD. was named director of the San Antonio Metropolitan Health District in March 2017.</a:t>
            </a:r>
          </a:p>
          <a:p>
            <a:pPr marL="285750" indent="-285750">
              <a:buFont typeface="Arial" panose="020B0604020202020204" pitchFamily="34" charset="0"/>
              <a:buChar char="•"/>
            </a:pPr>
            <a:endParaRPr lang="en-US" sz="3000" dirty="0"/>
          </a:p>
          <a:p>
            <a:pPr marL="285750" indent="-285750">
              <a:buFont typeface="Arial" panose="020B0604020202020204" pitchFamily="34" charset="0"/>
              <a:buChar char="•"/>
            </a:pPr>
            <a:r>
              <a:rPr lang="en-US" sz="3000" dirty="0"/>
              <a:t>Prior to joining Metro Health, Dr. Bridger was director of the Stokes County (1997-2002), Gaston County (2002 – 2010) and Orange County (2011 – 2017) Health Departments in North Carolina.</a:t>
            </a:r>
            <a:endParaRPr lang="en-US" sz="3000" b="1" dirty="0"/>
          </a:p>
        </p:txBody>
      </p:sp>
      <p:sp>
        <p:nvSpPr>
          <p:cNvPr id="3" name="TextBox 2">
            <a:extLst>
              <a:ext uri="{FF2B5EF4-FFF2-40B4-BE49-F238E27FC236}">
                <a16:creationId xmlns:a16="http://schemas.microsoft.com/office/drawing/2014/main" id="{6BE42866-47F6-C94E-8C14-EA8F483ECFC6}"/>
              </a:ext>
            </a:extLst>
          </p:cNvPr>
          <p:cNvSpPr txBox="1"/>
          <p:nvPr/>
        </p:nvSpPr>
        <p:spPr>
          <a:xfrm>
            <a:off x="2147776" y="318977"/>
            <a:ext cx="10044223" cy="707886"/>
          </a:xfrm>
          <a:prstGeom prst="rect">
            <a:avLst/>
          </a:prstGeom>
          <a:noFill/>
        </p:spPr>
        <p:txBody>
          <a:bodyPr wrap="square" rtlCol="0">
            <a:spAutoFit/>
          </a:bodyPr>
          <a:lstStyle/>
          <a:p>
            <a:r>
              <a:rPr lang="en-US" sz="4000" dirty="0">
                <a:solidFill>
                  <a:schemeClr val="bg1"/>
                </a:solidFill>
              </a:rPr>
              <a:t>INTRODUCTION: COLLEEN BRIDGER, MPH, PhD</a:t>
            </a:r>
          </a:p>
        </p:txBody>
      </p:sp>
    </p:spTree>
    <p:extLst>
      <p:ext uri="{BB962C8B-B14F-4D97-AF65-F5344CB8AC3E}">
        <p14:creationId xmlns:p14="http://schemas.microsoft.com/office/powerpoint/2010/main" val="2019954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2483221"/>
            <a:ext cx="9144000" cy="919162"/>
          </a:xfrm>
        </p:spPr>
        <p:txBody>
          <a:bodyPr/>
          <a:lstStyle/>
          <a:p>
            <a:r>
              <a:rPr lang="en-US" sz="5400" dirty="0">
                <a:solidFill>
                  <a:schemeClr val="tx1"/>
                </a:solidFill>
                <a:latin typeface="Calibri Light" panose="020F0302020204030204" pitchFamily="34" charset="0"/>
              </a:rPr>
              <a:t>Tobacco 21 in San Antonio</a:t>
            </a:r>
          </a:p>
        </p:txBody>
      </p:sp>
      <p:sp>
        <p:nvSpPr>
          <p:cNvPr id="6" name="Subtitle 5"/>
          <p:cNvSpPr>
            <a:spLocks noGrp="1"/>
          </p:cNvSpPr>
          <p:nvPr>
            <p:ph type="subTitle" idx="1"/>
          </p:nvPr>
        </p:nvSpPr>
        <p:spPr>
          <a:xfrm>
            <a:off x="0" y="4437524"/>
            <a:ext cx="12192000" cy="1752600"/>
          </a:xfrm>
        </p:spPr>
        <p:txBody>
          <a:bodyPr>
            <a:normAutofit/>
          </a:bodyPr>
          <a:lstStyle/>
          <a:p>
            <a:r>
              <a:rPr lang="en-US" sz="2800" dirty="0" err="1">
                <a:latin typeface="Calibri Light" panose="020F0302020204030204" pitchFamily="34" charset="0"/>
              </a:rPr>
              <a:t>CityHealth</a:t>
            </a:r>
            <a:r>
              <a:rPr lang="en-US" sz="2800" dirty="0">
                <a:latin typeface="Calibri Light" panose="020F0302020204030204" pitchFamily="34" charset="0"/>
              </a:rPr>
              <a:t> Tobacco 21 Webinar</a:t>
            </a:r>
          </a:p>
        </p:txBody>
      </p:sp>
      <p:sp>
        <p:nvSpPr>
          <p:cNvPr id="4" name="Slide Number Placeholder 3"/>
          <p:cNvSpPr>
            <a:spLocks noGrp="1"/>
          </p:cNvSpPr>
          <p:nvPr>
            <p:ph type="sldNum" sz="quarter" idx="4294967295"/>
          </p:nvPr>
        </p:nvSpPr>
        <p:spPr>
          <a:xfrm>
            <a:off x="10566400" y="6375401"/>
            <a:ext cx="1625600" cy="463551"/>
          </a:xfrm>
        </p:spPr>
        <p:txBody>
          <a:bodyPr/>
          <a:lstStyle/>
          <a:p>
            <a:fld id="{5B76F667-0A41-4574-9B52-4061DE96C5E9}" type="slidenum">
              <a:rPr lang="en-US" sz="1600"/>
              <a:pPr/>
              <a:t>7</a:t>
            </a:fld>
            <a:endParaRPr lang="en-US"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286" y="279401"/>
            <a:ext cx="10249429" cy="2178308"/>
          </a:xfrm>
          <a:prstGeom prst="rect">
            <a:avLst/>
          </a:prstGeom>
        </p:spPr>
      </p:pic>
      <p:sp>
        <p:nvSpPr>
          <p:cNvPr id="8" name="Subtitle 5"/>
          <p:cNvSpPr txBox="1">
            <a:spLocks/>
          </p:cNvSpPr>
          <p:nvPr/>
        </p:nvSpPr>
        <p:spPr>
          <a:xfrm>
            <a:off x="0" y="3312460"/>
            <a:ext cx="12192000" cy="1066800"/>
          </a:xfrm>
          <a:prstGeom prst="rect">
            <a:avLst/>
          </a:prstGeom>
        </p:spPr>
        <p:txBody>
          <a:bodyPr vert="horz" lIns="121917" tIns="60958" rIns="121917" bIns="60958"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yriad Pro"/>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yriad Pro"/>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yriad Pro"/>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yriad Pro"/>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yriad Pro"/>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latin typeface="Calibri Light" panose="020F0302020204030204" pitchFamily="34" charset="0"/>
              </a:rPr>
              <a:t>Colleen M. Bridger, MPD, PhD</a:t>
            </a:r>
          </a:p>
          <a:p>
            <a:r>
              <a:rPr lang="en-US" dirty="0">
                <a:solidFill>
                  <a:schemeClr val="tx1"/>
                </a:solidFill>
                <a:latin typeface="Calibri Light" panose="020F0302020204030204" pitchFamily="34" charset="0"/>
              </a:rPr>
              <a:t>Director</a:t>
            </a:r>
          </a:p>
        </p:txBody>
      </p:sp>
    </p:spTree>
    <p:extLst>
      <p:ext uri="{BB962C8B-B14F-4D97-AF65-F5344CB8AC3E}">
        <p14:creationId xmlns:p14="http://schemas.microsoft.com/office/powerpoint/2010/main" val="1897612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tx1">
                    <a:lumMod val="75000"/>
                    <a:lumOff val="25000"/>
                  </a:schemeClr>
                </a:solidFill>
                <a:latin typeface="Calibri Light" panose="020F0302020204030204" pitchFamily="34" charset="0"/>
              </a:rPr>
              <a:t>Why Raise the Age?</a:t>
            </a:r>
          </a:p>
        </p:txBody>
      </p:sp>
      <p:sp>
        <p:nvSpPr>
          <p:cNvPr id="4" name="Content Placeholder 3"/>
          <p:cNvSpPr>
            <a:spLocks noGrp="1"/>
          </p:cNvSpPr>
          <p:nvPr>
            <p:ph sz="half" idx="1"/>
          </p:nvPr>
        </p:nvSpPr>
        <p:spPr/>
        <p:txBody>
          <a:bodyPr/>
          <a:lstStyle/>
          <a:p>
            <a:pPr marL="457200" indent="-457200">
              <a:spcBef>
                <a:spcPts val="800"/>
              </a:spcBef>
              <a:buFont typeface="Arial" panose="020B0604020202020204" pitchFamily="34" charset="0"/>
              <a:buChar char="•"/>
            </a:pPr>
            <a:r>
              <a:rPr lang="en-US" dirty="0">
                <a:latin typeface="Calibri Light" panose="020F0302020204030204" pitchFamily="34" charset="0"/>
              </a:rPr>
              <a:t>Nicotine is highly addictive and the adolescent brain is more susceptible to it</a:t>
            </a:r>
          </a:p>
          <a:p>
            <a:pPr marL="457200" indent="-457200">
              <a:spcBef>
                <a:spcPts val="800"/>
              </a:spcBef>
              <a:buFont typeface="Arial" panose="020B0604020202020204" pitchFamily="34" charset="0"/>
              <a:buChar char="•"/>
            </a:pPr>
            <a:r>
              <a:rPr lang="en-US" dirty="0">
                <a:latin typeface="Calibri Light" panose="020F0302020204030204" pitchFamily="34" charset="0"/>
              </a:rPr>
              <a:t>95% of adult smokers began smoking before they turned 21</a:t>
            </a:r>
          </a:p>
          <a:p>
            <a:pPr marL="457200" indent="-457200">
              <a:spcBef>
                <a:spcPts val="800"/>
              </a:spcBef>
              <a:buFont typeface="Arial" panose="020B0604020202020204" pitchFamily="34" charset="0"/>
              <a:buChar char="•"/>
            </a:pPr>
            <a:r>
              <a:rPr lang="en-US" dirty="0">
                <a:latin typeface="Calibri Light" panose="020F0302020204030204" pitchFamily="34" charset="0"/>
              </a:rPr>
              <a:t>Only 2% of tobacco sold is purchased by 18-20 year olds, but that 2% supplies 90% of the addictive tobacco to younger people</a:t>
            </a:r>
            <a:endParaRPr lang="en-US" dirty="0"/>
          </a:p>
          <a:p>
            <a:endParaRPr lang="en-US" dirty="0"/>
          </a:p>
        </p:txBody>
      </p:sp>
      <p:sp>
        <p:nvSpPr>
          <p:cNvPr id="6" name="Slide Number Placeholder 2"/>
          <p:cNvSpPr>
            <a:spLocks noGrp="1"/>
          </p:cNvSpPr>
          <p:nvPr>
            <p:ph type="sldNum" sz="quarter" idx="12"/>
          </p:nvPr>
        </p:nvSpPr>
        <p:spPr>
          <a:xfrm>
            <a:off x="9424623" y="6356350"/>
            <a:ext cx="2743200" cy="365125"/>
          </a:xfrm>
          <a:prstGeom prst="rect">
            <a:avLst/>
          </a:prstGeom>
        </p:spPr>
        <p:txBody>
          <a:bodyPr lIns="121917" tIns="60958" rIns="121917" bIns="60958"/>
          <a:lstStyle>
            <a:lvl1pPr algn="r">
              <a:defRPr sz="1900" b="1">
                <a:solidFill>
                  <a:schemeClr val="bg2"/>
                </a:solidFill>
                <a:latin typeface="Myriad Pro"/>
              </a:defRPr>
            </a:lvl1pPr>
          </a:lstStyle>
          <a:p>
            <a:fld id="{5B76F667-0A41-4574-9B52-4061DE96C5E9}" type="slidenum">
              <a:rPr lang="en-US" sz="1600" b="0"/>
              <a:pPr/>
              <a:t>8</a:t>
            </a:fld>
            <a:endParaRPr lang="en-US" sz="1600" b="0" dirty="0"/>
          </a:p>
        </p:txBody>
      </p:sp>
      <p:sp>
        <p:nvSpPr>
          <p:cNvPr id="5" name="Content Placeholder 2"/>
          <p:cNvSpPr txBox="1">
            <a:spLocks/>
          </p:cNvSpPr>
          <p:nvPr/>
        </p:nvSpPr>
        <p:spPr>
          <a:xfrm>
            <a:off x="508000" y="1600200"/>
            <a:ext cx="11176000" cy="1320800"/>
          </a:xfrm>
          <a:prstGeom prst="rect">
            <a:avLst/>
          </a:prstGeom>
        </p:spPr>
        <p:txBody>
          <a:bodyPr vert="horz" lIns="121917" tIns="60958" rIns="121917" bIns="6095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spcAft>
                <a:spcPts val="1600"/>
              </a:spcAft>
            </a:pPr>
            <a:endParaRPr lang="en-US" sz="37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82655" y="1851190"/>
            <a:ext cx="5800912"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60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79400"/>
            <a:ext cx="11176000" cy="1477963"/>
          </a:xfrm>
        </p:spPr>
        <p:txBody>
          <a:bodyPr>
            <a:normAutofit/>
          </a:bodyPr>
          <a:lstStyle/>
          <a:p>
            <a:pPr algn="l"/>
            <a:r>
              <a:rPr lang="en-US" dirty="0">
                <a:solidFill>
                  <a:schemeClr val="tx1">
                    <a:lumMod val="75000"/>
                    <a:lumOff val="25000"/>
                  </a:schemeClr>
                </a:solidFill>
                <a:latin typeface="Calibri Light" panose="020F0302020204030204" pitchFamily="34" charset="0"/>
              </a:rPr>
              <a:t>Increasing the Sale Age to 21</a:t>
            </a:r>
            <a:br>
              <a:rPr lang="en-US" b="1" dirty="0">
                <a:solidFill>
                  <a:schemeClr val="tx1">
                    <a:lumMod val="75000"/>
                    <a:lumOff val="25000"/>
                  </a:schemeClr>
                </a:solidFill>
                <a:latin typeface="Calibri Light" panose="020F0302020204030204" pitchFamily="34" charset="0"/>
              </a:rPr>
            </a:br>
            <a:r>
              <a:rPr lang="en-US" dirty="0">
                <a:solidFill>
                  <a:srgbClr val="333399"/>
                </a:solidFill>
                <a:latin typeface="Calibri Light" panose="020F0302020204030204" pitchFamily="34" charset="0"/>
              </a:rPr>
              <a:t>A Public Health Policy Solution</a:t>
            </a:r>
          </a:p>
        </p:txBody>
      </p:sp>
      <p:pic>
        <p:nvPicPr>
          <p:cNvPr id="4" name="Picture 2">
            <a:extLst>
              <a:ext uri="{FF2B5EF4-FFF2-40B4-BE49-F238E27FC236}">
                <a16:creationId xmlns:a16="http://schemas.microsoft.com/office/drawing/2014/main" id="{EFE0FE70-8819-4F22-A794-200ECD1EF7E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7101840" y="1828800"/>
            <a:ext cx="4988560" cy="3119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2"/>
          <p:cNvSpPr>
            <a:spLocks noGrp="1"/>
          </p:cNvSpPr>
          <p:nvPr>
            <p:ph type="sldNum" sz="quarter" idx="4294967295"/>
          </p:nvPr>
        </p:nvSpPr>
        <p:spPr>
          <a:xfrm>
            <a:off x="10566400" y="6375402"/>
            <a:ext cx="1625600" cy="464185"/>
          </a:xfrm>
          <a:prstGeom prst="rect">
            <a:avLst/>
          </a:prstGeom>
        </p:spPr>
        <p:txBody>
          <a:bodyPr lIns="121917" tIns="60958" rIns="121917" bIns="60958"/>
          <a:lstStyle>
            <a:lvl1pPr algn="r">
              <a:defRPr sz="1900" b="1">
                <a:solidFill>
                  <a:schemeClr val="bg2"/>
                </a:solidFill>
                <a:latin typeface="Myriad Pro"/>
              </a:defRPr>
            </a:lvl1pPr>
          </a:lstStyle>
          <a:p>
            <a:fld id="{5B76F667-0A41-4574-9B52-4061DE96C5E9}" type="slidenum">
              <a:rPr lang="en-US" sz="1600" b="0"/>
              <a:pPr/>
              <a:t>9</a:t>
            </a:fld>
            <a:endParaRPr lang="en-US" sz="1600" b="0" dirty="0"/>
          </a:p>
        </p:txBody>
      </p:sp>
      <p:sp>
        <p:nvSpPr>
          <p:cNvPr id="5" name="Content Placeholder 2"/>
          <p:cNvSpPr txBox="1">
            <a:spLocks/>
          </p:cNvSpPr>
          <p:nvPr/>
        </p:nvSpPr>
        <p:spPr>
          <a:xfrm>
            <a:off x="508000" y="1905000"/>
            <a:ext cx="6604000" cy="4368800"/>
          </a:xfrm>
          <a:prstGeom prst="rect">
            <a:avLst/>
          </a:prstGeom>
        </p:spPr>
        <p:txBody>
          <a:bodyPr vert="horz" lIns="121917" tIns="60958" rIns="121917" bIns="6095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yriad Pro"/>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yriad Pro"/>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800"/>
              </a:spcBef>
              <a:spcAft>
                <a:spcPts val="400"/>
              </a:spcAft>
            </a:pPr>
            <a:r>
              <a:rPr lang="en-US" sz="3500" dirty="0">
                <a:latin typeface="Calibri Light" panose="020F0302020204030204" pitchFamily="34" charset="0"/>
              </a:rPr>
              <a:t>Delay age of first tobacco use and reduce risk of becoming regular smoker</a:t>
            </a:r>
          </a:p>
          <a:p>
            <a:pPr>
              <a:spcBef>
                <a:spcPts val="800"/>
              </a:spcBef>
              <a:spcAft>
                <a:spcPts val="400"/>
              </a:spcAft>
            </a:pPr>
            <a:r>
              <a:rPr lang="en-US" sz="3500" dirty="0">
                <a:latin typeface="Calibri Light" panose="020F0302020204030204" pitchFamily="34" charset="0"/>
              </a:rPr>
              <a:t>Help keep tobacco out of schools</a:t>
            </a:r>
          </a:p>
          <a:p>
            <a:pPr>
              <a:spcBef>
                <a:spcPts val="800"/>
              </a:spcBef>
              <a:spcAft>
                <a:spcPts val="400"/>
              </a:spcAft>
            </a:pPr>
            <a:r>
              <a:rPr lang="en-US" sz="3500" dirty="0">
                <a:latin typeface="Calibri Light" panose="020F0302020204030204" pitchFamily="34" charset="0"/>
              </a:rPr>
              <a:t>Younger teens have harder time passing themselves off as 21</a:t>
            </a:r>
          </a:p>
        </p:txBody>
      </p:sp>
    </p:spTree>
    <p:extLst>
      <p:ext uri="{BB962C8B-B14F-4D97-AF65-F5344CB8AC3E}">
        <p14:creationId xmlns:p14="http://schemas.microsoft.com/office/powerpoint/2010/main" val="1782944199"/>
      </p:ext>
    </p:extLst>
  </p:cSld>
  <p:clrMapOvr>
    <a:masterClrMapping/>
  </p:clrMapOvr>
</p:sld>
</file>

<file path=ppt/theme/theme1.xml><?xml version="1.0" encoding="utf-8"?>
<a:theme xmlns:a="http://schemas.openxmlformats.org/drawingml/2006/main" name="Office Theme">
  <a:themeElements>
    <a:clrScheme name="City Health">
      <a:dk1>
        <a:srgbClr val="343C41"/>
      </a:dk1>
      <a:lt1>
        <a:srgbClr val="FFFFFF"/>
      </a:lt1>
      <a:dk2>
        <a:srgbClr val="74808B"/>
      </a:dk2>
      <a:lt2>
        <a:srgbClr val="EFF3F5"/>
      </a:lt2>
      <a:accent1>
        <a:srgbClr val="EEAF23"/>
      </a:accent1>
      <a:accent2>
        <a:srgbClr val="8AA3AF"/>
      </a:accent2>
      <a:accent3>
        <a:srgbClr val="D25228"/>
      </a:accent3>
      <a:accent4>
        <a:srgbClr val="DC7930"/>
      </a:accent4>
      <a:accent5>
        <a:srgbClr val="F2BF4D"/>
      </a:accent5>
      <a:accent6>
        <a:srgbClr val="A85838"/>
      </a:accent6>
      <a:hlink>
        <a:srgbClr val="D9E0E5"/>
      </a:hlink>
      <a:folHlink>
        <a:srgbClr val="343C4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1824</TotalTime>
  <Words>1206</Words>
  <Application>Microsoft Macintosh PowerPoint</Application>
  <PresentationFormat>Widescreen</PresentationFormat>
  <Paragraphs>200</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Karla</vt:lpstr>
      <vt:lpstr>Kartika</vt:lpstr>
      <vt:lpstr>Myriad Pro</vt:lpstr>
      <vt:lpstr>Work Sans</vt:lpstr>
      <vt:lpstr>Work Sans ExtraBold</vt:lpstr>
      <vt:lpstr>Work Sans Light</vt:lpstr>
      <vt:lpstr>Office Theme</vt:lpstr>
      <vt:lpstr>PowerPoint Presentation</vt:lpstr>
      <vt:lpstr>HOW TO ASK A QUESTION</vt:lpstr>
      <vt:lpstr>WHAT IS CITYHEALTH?</vt:lpstr>
      <vt:lpstr>CITY HEALTH’S NINE POLICIES</vt:lpstr>
      <vt:lpstr>HOW DID CITIES PERFORM ON T21?</vt:lpstr>
      <vt:lpstr>PowerPoint Presentation</vt:lpstr>
      <vt:lpstr>Tobacco 21 in San Antonio</vt:lpstr>
      <vt:lpstr>Why Raise the Age?</vt:lpstr>
      <vt:lpstr>Increasing the Sale Age to 21 A Public Health Policy Solution</vt:lpstr>
      <vt:lpstr>Where is T21 already in place?</vt:lpstr>
      <vt:lpstr>Needham Case History</vt:lpstr>
      <vt:lpstr>Local Survey Results</vt:lpstr>
      <vt:lpstr>The Coalition</vt:lpstr>
      <vt:lpstr>Information &amp; Education on T21</vt:lpstr>
      <vt:lpstr>Enforcement</vt:lpstr>
      <vt:lpstr>Lessons Learned </vt:lpstr>
      <vt:lpstr>Power of Policy</vt:lpstr>
      <vt:lpstr>For More Information </vt:lpstr>
      <vt:lpstr>Thank you.  Any Questions?</vt:lpstr>
      <vt:lpstr>REMINDER: HOW TO ASK A QUESTION</vt:lpstr>
      <vt:lpstr>LET’S CONNECT</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Madam Admin</dc:creator>
  <cp:lastModifiedBy>Walker Irving</cp:lastModifiedBy>
  <cp:revision>99</cp:revision>
  <cp:lastPrinted>2018-05-22T15:45:38Z</cp:lastPrinted>
  <dcterms:created xsi:type="dcterms:W3CDTF">2018-05-02T15:52:38Z</dcterms:created>
  <dcterms:modified xsi:type="dcterms:W3CDTF">2018-10-03T18:03:39Z</dcterms:modified>
</cp:coreProperties>
</file>